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314" r:id="rId3"/>
    <p:sldId id="435" r:id="rId4"/>
    <p:sldId id="457" r:id="rId5"/>
    <p:sldId id="436" r:id="rId6"/>
    <p:sldId id="437" r:id="rId7"/>
    <p:sldId id="438" r:id="rId8"/>
    <p:sldId id="439" r:id="rId9"/>
    <p:sldId id="443" r:id="rId10"/>
    <p:sldId id="458" r:id="rId11"/>
    <p:sldId id="440" r:id="rId12"/>
    <p:sldId id="441" r:id="rId13"/>
    <p:sldId id="442" r:id="rId14"/>
    <p:sldId id="444" r:id="rId15"/>
    <p:sldId id="445" r:id="rId16"/>
    <p:sldId id="446" r:id="rId17"/>
    <p:sldId id="448" r:id="rId18"/>
    <p:sldId id="447" r:id="rId19"/>
    <p:sldId id="449" r:id="rId20"/>
    <p:sldId id="450" r:id="rId21"/>
    <p:sldId id="451" r:id="rId22"/>
    <p:sldId id="452" r:id="rId23"/>
    <p:sldId id="453" r:id="rId24"/>
    <p:sldId id="454" r:id="rId25"/>
    <p:sldId id="455" r:id="rId26"/>
    <p:sldId id="456" r:id="rId2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00"/>
    <a:srgbClr val="000000"/>
    <a:srgbClr val="FFFFFF"/>
    <a:srgbClr val="FFE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705"/>
    <p:restoredTop sz="94626"/>
  </p:normalViewPr>
  <p:slideViewPr>
    <p:cSldViewPr snapToGrid="0">
      <p:cViewPr varScale="1">
        <p:scale>
          <a:sx n="82" d="100"/>
          <a:sy n="82" d="100"/>
        </p:scale>
        <p:origin x="22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PingFang TC Thin" panose="020B0200000000000000" pitchFamily="34" charset="-120"/>
                <a:ea typeface="PingFang TC Thin" panose="020B0200000000000000" pitchFamily="34" charset="-120"/>
              </a:defRPr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PingFang TC Thin" panose="020B0200000000000000" pitchFamily="34" charset="-120"/>
                <a:ea typeface="PingFang TC Thin" panose="020B0200000000000000" pitchFamily="34" charset="-120"/>
              </a:defRPr>
            </a:lvl1pPr>
          </a:lstStyle>
          <a:p>
            <a:fld id="{A4EC3685-9B28-6A4A-924D-C1BC998BFBE9}" type="datetimeFigureOut">
              <a:rPr kumimoji="1" lang="zh-TW" altLang="en-US" smtClean="0"/>
              <a:pPr/>
              <a:t>2019/11/20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PingFang TC Thin" panose="020B0200000000000000" pitchFamily="34" charset="-120"/>
                <a:ea typeface="PingFang TC Thin" panose="020B0200000000000000" pitchFamily="34" charset="-120"/>
              </a:defRPr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PingFang TC Thin" panose="020B0200000000000000" pitchFamily="34" charset="-120"/>
                <a:ea typeface="PingFang TC Thin" panose="020B0200000000000000" pitchFamily="34" charset="-120"/>
              </a:defRPr>
            </a:lvl1pPr>
          </a:lstStyle>
          <a:p>
            <a:fld id="{8D77919A-BBCB-BC4C-BA96-997795B5D5BE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64163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PingFang TC Thin" panose="020B0200000000000000" pitchFamily="34" charset="-120"/>
        <a:ea typeface="PingFang TC Thin" panose="020B0200000000000000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pic>
        <p:nvPicPr>
          <p:cNvPr id="1026" name="Picture 2" descr="https://mirrors.creativecommons.org/presskit/buttons/88x31/png/by-nc-sa.png">
            <a:extLst>
              <a:ext uri="{FF2B5EF4-FFF2-40B4-BE49-F238E27FC236}">
                <a16:creationId xmlns:a16="http://schemas.microsoft.com/office/drawing/2014/main" id="{8961A33C-907E-6A49-99CC-DD648606B8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9941" y="5743181"/>
            <a:ext cx="2796117" cy="97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圖片 4" descr="一張含有 個人, 握住, 男人 的圖片&#10;&#10;&#10;&#10;自動產生的描述">
            <a:extLst>
              <a:ext uri="{FF2B5EF4-FFF2-40B4-BE49-F238E27FC236}">
                <a16:creationId xmlns:a16="http://schemas.microsoft.com/office/drawing/2014/main" id="{B53AEFD8-7542-BC4F-A565-AE4A546E0FA9}"/>
              </a:ext>
            </a:extLst>
          </p:cNvPr>
          <p:cNvPicPr/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57" y="2168684"/>
            <a:ext cx="3802380" cy="452247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7D9CDAD3-5DCE-8544-B3F7-5593D585A7D4}"/>
              </a:ext>
            </a:extLst>
          </p:cNvPr>
          <p:cNvSpPr/>
          <p:nvPr userDrawn="1"/>
        </p:nvSpPr>
        <p:spPr>
          <a:xfrm>
            <a:off x="5876939" y="262182"/>
            <a:ext cx="5716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2">
                    <a:lumMod val="50000"/>
                  </a:schemeClr>
                </a:solidFill>
              </a:rPr>
              <a:t>http://wap.yesky.com/gameonline/405/11790405.shtml</a:t>
            </a:r>
          </a:p>
        </p:txBody>
      </p:sp>
    </p:spTree>
    <p:extLst>
      <p:ext uri="{BB962C8B-B14F-4D97-AF65-F5344CB8AC3E}">
        <p14:creationId xmlns:p14="http://schemas.microsoft.com/office/powerpoint/2010/main" val="1283597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004459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587581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3577221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75530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gradFill flip="none" rotWithShape="1">
            <a:gsLst>
              <a:gs pos="56025">
                <a:srgbClr val="FF0000"/>
              </a:gs>
              <a:gs pos="0">
                <a:srgbClr val="C00000"/>
              </a:gs>
              <a:gs pos="75000">
                <a:schemeClr val="bg1"/>
              </a:gs>
              <a:gs pos="100000">
                <a:schemeClr val="bg1"/>
              </a:gs>
            </a:gsLst>
            <a:lin ang="0" scaled="1"/>
            <a:tileRect/>
          </a:gradFill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1pPr>
            <a:lvl2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2pPr>
            <a:lvl3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3pPr>
            <a:lvl4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4pPr>
            <a:lvl5pPr>
              <a:defRPr b="0" i="0">
                <a:latin typeface="Microsoft YaHei Light" panose="020B0502040204020203" pitchFamily="34" charset="-122"/>
                <a:ea typeface="Microsoft YaHei Light" panose="020B0502040204020203" pitchFamily="34" charset="-122"/>
              </a:defRPr>
            </a:lvl5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805448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408B8B-2ABC-AA45-8DFC-96877F058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9972"/>
            <a:ext cx="10515600" cy="1325563"/>
          </a:xfrm>
          <a:gradFill flip="none" rotWithShape="1">
            <a:gsLst>
              <a:gs pos="44000">
                <a:schemeClr val="accent5">
                  <a:lumMod val="75000"/>
                </a:schemeClr>
              </a:gs>
              <a:gs pos="30000">
                <a:schemeClr val="accent1">
                  <a:lumMod val="5000"/>
                  <a:lumOff val="95000"/>
                </a:schemeClr>
              </a:gs>
              <a:gs pos="100000">
                <a:schemeClr val="accent1">
                  <a:lumMod val="50000"/>
                </a:schemeClr>
              </a:gs>
            </a:gsLst>
            <a:lin ang="0" scaled="1"/>
            <a:tileRect/>
          </a:gradFill>
        </p:spPr>
        <p:txBody>
          <a:bodyPr/>
          <a:lstStyle>
            <a:lvl1pPr algn="r">
              <a:defRPr>
                <a:solidFill>
                  <a:schemeClr val="bg1"/>
                </a:solidFill>
                <a:effectLst>
                  <a:glow rad="101600">
                    <a:schemeClr val="tx1">
                      <a:alpha val="60000"/>
                    </a:schemeClr>
                  </a:glow>
                </a:effectLst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CCF5697-9A91-4842-89CE-2DFCEC544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5535"/>
            <a:ext cx="10515600" cy="5232492"/>
          </a:xfrm>
        </p:spPr>
        <p:txBody>
          <a:bodyPr/>
          <a:lstStyle>
            <a:lvl1pPr marL="514350" indent="-514350">
              <a:buFont typeface="+mj-lt"/>
              <a:buAutoNum type="arabicPeriod"/>
              <a:defRPr/>
            </a:lvl1pPr>
            <a:lvl2pPr marL="914400" indent="-457200">
              <a:buFont typeface="+mj-lt"/>
              <a:buAutoNum type="arabicPeriod"/>
              <a:defRPr/>
            </a:lvl2pPr>
            <a:lvl3pPr marL="1371600" indent="-457200">
              <a:buFont typeface="+mj-lt"/>
              <a:buAutoNum type="arabicPeriod"/>
              <a:defRPr/>
            </a:lvl3pPr>
            <a:lvl4pPr marL="1714500" indent="-342900">
              <a:buFont typeface="+mj-lt"/>
              <a:buAutoNum type="arabicPeriod"/>
              <a:defRPr/>
            </a:lvl4pPr>
            <a:lvl5pPr marL="2171700" indent="-342900">
              <a:buFont typeface="+mj-lt"/>
              <a:buAutoNum type="arabicPeriod"/>
              <a:defRPr/>
            </a:lvl5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081652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447739-EEBB-3745-AA6C-F82C53AB4D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gradFill>
            <a:gsLst>
              <a:gs pos="20000">
                <a:srgbClr val="C00000"/>
              </a:gs>
              <a:gs pos="0">
                <a:srgbClr val="C00000"/>
              </a:gs>
              <a:gs pos="44000">
                <a:schemeClr val="bg1"/>
              </a:gs>
            </a:gsLst>
            <a:lin ang="0" scaled="1"/>
          </a:gradFill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kumimoji="1" lang="zh-CN" altLang="en-US" dirty="0"/>
              <a:t>輸出結果</a:t>
            </a:r>
            <a:endParaRPr kumimoji="1" lang="zh-TW" altLang="en-US" dirty="0"/>
          </a:p>
        </p:txBody>
      </p:sp>
      <p:sp>
        <p:nvSpPr>
          <p:cNvPr id="4" name="內容版面配置區 2">
            <a:extLst>
              <a:ext uri="{FF2B5EF4-FFF2-40B4-BE49-F238E27FC236}">
                <a16:creationId xmlns:a16="http://schemas.microsoft.com/office/drawing/2014/main" id="{7F3CB9CC-CF32-CF46-A3D2-AADD8F19E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8676"/>
            <a:ext cx="10515600" cy="4372495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>
            <a:lvl1pPr>
              <a:defRPr>
                <a:latin typeface="NotoMono Nerd Font Mono Book" panose="020B0609030804020204" pitchFamily="49" charset="0"/>
                <a:cs typeface="NotoMono Nerd Font Mono Book" panose="020B0609030804020204" pitchFamily="49" charset="0"/>
              </a:defRPr>
            </a:lvl1pPr>
            <a:lvl2pPr>
              <a:defRPr>
                <a:latin typeface="NotoMono Nerd Font Mono Book" panose="020B0609030804020204" pitchFamily="49" charset="0"/>
                <a:cs typeface="NotoMono Nerd Font Mono Book" panose="020B0609030804020204" pitchFamily="49" charset="0"/>
              </a:defRPr>
            </a:lvl2pPr>
            <a:lvl3pPr>
              <a:defRPr>
                <a:latin typeface="NotoMono Nerd Font Mono Book" panose="020B0609030804020204" pitchFamily="49" charset="0"/>
                <a:cs typeface="NotoMono Nerd Font Mono Book" panose="020B0609030804020204" pitchFamily="49" charset="0"/>
              </a:defRPr>
            </a:lvl3pPr>
            <a:lvl4pPr>
              <a:defRPr>
                <a:latin typeface="NotoMono Nerd Font Mono Book" panose="020B0609030804020204" pitchFamily="49" charset="0"/>
                <a:cs typeface="NotoMono Nerd Font Mono Book" panose="020B0609030804020204" pitchFamily="49" charset="0"/>
              </a:defRPr>
            </a:lvl4pPr>
            <a:lvl5pPr>
              <a:defRPr>
                <a:latin typeface="NotoMono Nerd Font Mono Book" panose="020B0609030804020204" pitchFamily="49" charset="0"/>
                <a:cs typeface="NotoMono Nerd Font Mono Book" panose="020B0609030804020204" pitchFamily="49" charset="0"/>
              </a:defRPr>
            </a:lvl5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462297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441829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3084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566646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692024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1183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4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Blip>
                <a:blip r:embed="rId15"/>
              </a:buBlip>
              <a:tabLst/>
              <a:defRPr/>
            </a:pPr>
            <a:r>
              <a:rPr kumimoji="1" lang="zh-TW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按一下以編輯母片文字樣式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Blip>
                <a:blip r:embed="rId16"/>
              </a:buBlip>
              <a:tabLst/>
              <a:defRPr/>
            </a:pPr>
            <a:r>
              <a:rPr kumimoji="1" lang="zh-TW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第二層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Blip>
                <a:blip r:embed="rId17"/>
              </a:buBlip>
              <a:tabLst/>
              <a:defRPr/>
            </a:pPr>
            <a:r>
              <a:rPr kumimoji="1" lang="zh-TW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第三層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Tx/>
              <a:buBlip>
                <a:blip r:embed="rId18"/>
              </a:buBlip>
              <a:tabLst/>
              <a:defRPr/>
            </a:pPr>
            <a:r>
              <a:rPr kumimoji="1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ED7D31">
                    <a:lumMod val="50000"/>
                  </a:srgbClr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第四層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kumimoji="1" lang="zh-TW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crosoft JhengHei Light" panose="020B0304030504040204" pitchFamily="34" charset="-120"/>
                <a:ea typeface="Microsoft JhengHei Light" panose="020B0304030504040204" pitchFamily="34" charset="-120"/>
                <a:cs typeface="+mn-cs"/>
              </a:rPr>
              <a:t>第五層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C02FDF4-5FA2-6549-831E-4596435BDC97}"/>
              </a:ext>
            </a:extLst>
          </p:cNvPr>
          <p:cNvSpPr txBox="1"/>
          <p:nvPr userDrawn="1"/>
        </p:nvSpPr>
        <p:spPr>
          <a:xfrm>
            <a:off x="3846576" y="6308079"/>
            <a:ext cx="449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創作共用</a:t>
            </a:r>
            <a:r>
              <a:rPr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-</a:t>
            </a:r>
            <a:r>
              <a:rPr lang="zh-TW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姓名   標示</a:t>
            </a:r>
            <a:r>
              <a:rPr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-</a:t>
            </a:r>
            <a:r>
              <a:rPr lang="zh-TW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非商業性</a:t>
            </a:r>
            <a:r>
              <a:rPr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-</a:t>
            </a:r>
            <a:r>
              <a:rPr lang="zh-TW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相同方式分享</a:t>
            </a:r>
            <a:endParaRPr kumimoji="1" lang="zh-TW" altLang="en-US" sz="1200" b="0" i="0" dirty="0">
              <a:solidFill>
                <a:schemeClr val="tx1">
                  <a:lumMod val="50000"/>
                  <a:lumOff val="50000"/>
                </a:schemeClr>
              </a:solidFill>
              <a:ea typeface="PingFang TC Thin" panose="020B0200000000000000" pitchFamily="34" charset="-120"/>
            </a:endParaRPr>
          </a:p>
          <a:p>
            <a:pPr algn="ctr"/>
            <a:r>
              <a:rPr kumimoji="1"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CC-BY-NC-SA</a:t>
            </a:r>
            <a:endParaRPr kumimoji="1" lang="zh-TW" altLang="en-US" sz="1200" b="0" i="0" dirty="0">
              <a:solidFill>
                <a:schemeClr val="tx1">
                  <a:lumMod val="50000"/>
                  <a:lumOff val="50000"/>
                </a:schemeClr>
              </a:solidFill>
              <a:ea typeface="PingFang TC Thin" panose="020B0200000000000000" pitchFamily="34" charset="-12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E801100-9E2E-EA4A-9A67-5343332D3EF0}"/>
              </a:ext>
            </a:extLst>
          </p:cNvPr>
          <p:cNvSpPr txBox="1"/>
          <p:nvPr userDrawn="1"/>
        </p:nvSpPr>
        <p:spPr>
          <a:xfrm>
            <a:off x="762000" y="6332077"/>
            <a:ext cx="2292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中正大學</a:t>
            </a:r>
            <a:r>
              <a:rPr kumimoji="1" lang="zh-TW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 </a:t>
            </a:r>
            <a:r>
              <a:rPr kumimoji="1" lang="en-US" altLang="zh-TW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– </a:t>
            </a:r>
            <a:r>
              <a:rPr kumimoji="1" lang="zh-CN" altLang="en-US" sz="1200" b="0" i="0" dirty="0">
                <a:solidFill>
                  <a:schemeClr val="tx1">
                    <a:lumMod val="50000"/>
                    <a:lumOff val="50000"/>
                  </a:schemeClr>
                </a:solidFill>
                <a:ea typeface="PingFang TC Thin" panose="020B0200000000000000" pitchFamily="34" charset="-120"/>
              </a:rPr>
              <a:t>羅習五</a:t>
            </a:r>
            <a:endParaRPr kumimoji="1" lang="zh-TW" altLang="en-US" sz="1200" b="0" i="0" dirty="0">
              <a:solidFill>
                <a:schemeClr val="tx1">
                  <a:lumMod val="50000"/>
                  <a:lumOff val="50000"/>
                </a:schemeClr>
              </a:solidFill>
              <a:ea typeface="PingFang TC Thin" panose="020B0200000000000000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6EF5FB71-45B8-9C48-B4A4-FED2D77B1478}"/>
              </a:ext>
            </a:extLst>
          </p:cNvPr>
          <p:cNvSpPr txBox="1"/>
          <p:nvPr userDrawn="1"/>
        </p:nvSpPr>
        <p:spPr>
          <a:xfrm>
            <a:off x="9414933" y="6332077"/>
            <a:ext cx="1938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B40D6CC-2364-B040-8A6D-DAD4315EF4E3}" type="slidenum">
              <a:rPr kumimoji="1" lang="zh-TW" altLang="en-US" smtClean="0">
                <a:solidFill>
                  <a:schemeClr val="bg2">
                    <a:lumMod val="50000"/>
                  </a:schemeClr>
                </a:solidFill>
              </a:rPr>
              <a:pPr algn="r"/>
              <a:t>‹#›</a:t>
            </a:fld>
            <a:endParaRPr kumimoji="1" lang="zh-TW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746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j-cs"/>
        </a:defRPr>
      </a:lvl1pPr>
    </p:titleStyle>
    <p:bodyStyle>
      <a:lvl1pPr marL="457200" marR="0" indent="-45720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Tx/>
        <a:buBlip>
          <a:blip r:embed="rId15"/>
        </a:buBlip>
        <a:tabLst/>
        <a:defRPr sz="28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1pPr>
      <a:lvl2pPr marL="6858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Tx/>
        <a:buBlip>
          <a:blip r:embed="rId16"/>
        </a:buBlip>
        <a:tabLst/>
        <a:defRPr sz="24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2pPr>
      <a:lvl3pPr marL="11430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Tx/>
        <a:buBlip>
          <a:blip r:embed="rId17"/>
        </a:buBlip>
        <a:tabLst/>
        <a:defRPr sz="20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3pPr>
      <a:lvl4pPr marL="16002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Tx/>
        <a:buBlip>
          <a:blip r:embed="rId18"/>
        </a:buBlip>
        <a:tabLst/>
        <a:defRPr sz="18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4pPr>
      <a:lvl5pPr marL="20574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/>
        <a:buChar char="•"/>
        <a:tabLst/>
        <a:defRPr sz="1800" b="0" i="0" kern="1200">
          <a:solidFill>
            <a:schemeClr val="tx1"/>
          </a:solidFill>
          <a:latin typeface="Microsoft YaHei Light" panose="020B0502040204020203" pitchFamily="34" charset="-122"/>
          <a:ea typeface="Microsoft YaHei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lipse.org/downloads/" TargetMode="External"/><Relationship Id="rId2" Type="http://schemas.openxmlformats.org/officeDocument/2006/relationships/hyperlink" Target="https://www.linuxuprising.com/2019/03/how-to-install-oracle-java-12-jdk-12-in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hiroom2.com/2018/05/14/ubuntu-1804-eclipse-cdt-en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skubuntu.com/questions/1028601/install-gcc-8-only-on-ubuntu-18-04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skubuntu.com/questions/1098303/ubuntu-18-04-kernel-build-frustration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hiwulo/osdi" TargetMode="External"/><Relationship Id="rId2" Type="http://schemas.openxmlformats.org/officeDocument/2006/relationships/hyperlink" Target="https://www.tenlong.com.tw/products/9787115465023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inuxfromscratch.org/lfs/view/6.1/chapter06/devices.html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3448CA-0F5F-0E4D-A880-A76CA52837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/>
              <a:t>作業四：</a:t>
            </a:r>
            <a:br>
              <a:rPr kumimoji="1" lang="en-US" altLang="zh-CN" dirty="0"/>
            </a:br>
            <a:r>
              <a:rPr kumimoji="1" lang="zh-TW" altLang="en-US" dirty="0"/>
              <a:t>設定</a:t>
            </a:r>
            <a:r>
              <a:rPr kumimoji="1" lang="en-US" altLang="zh-TW" dirty="0"/>
              <a:t>Linux kernel</a:t>
            </a:r>
            <a:r>
              <a:rPr kumimoji="1" lang="zh-CN" altLang="en-US" dirty="0"/>
              <a:t>的</a:t>
            </a:r>
            <a:br>
              <a:rPr kumimoji="1" lang="en-US" altLang="zh-CN" dirty="0"/>
            </a:br>
            <a:r>
              <a:rPr kumimoji="1" lang="zh-CN" altLang="en-US" dirty="0"/>
              <a:t>除錯環境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EC4FF56-A200-374F-85A8-0D2663B5E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ctr"/>
          <a:lstStyle/>
          <a:p>
            <a:r>
              <a:rPr kumimoji="1" lang="zh-TW" altLang="en-US" dirty="0"/>
              <a:t>中正大學 作業系統實驗室</a:t>
            </a:r>
            <a:endParaRPr kumimoji="1" lang="en-US" altLang="zh-TW" dirty="0"/>
          </a:p>
          <a:p>
            <a:r>
              <a:rPr kumimoji="1" lang="zh-TW" altLang="en-US" dirty="0"/>
              <a:t>指導教授：羅習五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785459-7CFE-1947-BA5A-7E4603176521}"/>
              </a:ext>
            </a:extLst>
          </p:cNvPr>
          <p:cNvSpPr/>
          <p:nvPr/>
        </p:nvSpPr>
        <p:spPr>
          <a:xfrm>
            <a:off x="5876939" y="262182"/>
            <a:ext cx="5716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2">
                    <a:lumMod val="50000"/>
                  </a:schemeClr>
                </a:solidFill>
              </a:rPr>
              <a:t>http://wap.yesky.com/gameonline/405/11790405.shtml</a:t>
            </a:r>
          </a:p>
        </p:txBody>
      </p:sp>
    </p:spTree>
    <p:extLst>
      <p:ext uri="{BB962C8B-B14F-4D97-AF65-F5344CB8AC3E}">
        <p14:creationId xmlns:p14="http://schemas.microsoft.com/office/powerpoint/2010/main" val="3403320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65D79B-9C5A-4532-AFA9-8B21E197C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altLang="zh-TW" dirty="0"/>
              <a:t>kernel-4.0/linux-4.0/_install_x86/bin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E7A3BA7-6524-4181-8BF7-B204AB5D3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dirty="0"/>
              <a:t>很多是</a:t>
            </a:r>
            <a:r>
              <a:rPr lang="en-US" altLang="zh-TW" dirty="0"/>
              <a:t>link</a:t>
            </a:r>
            <a:r>
              <a:rPr lang="zh-TW" altLang="en-US" dirty="0"/>
              <a:t>檔案 到 </a:t>
            </a:r>
            <a:r>
              <a:rPr lang="en-US" altLang="zh-TW" dirty="0"/>
              <a:t>busy box(</a:t>
            </a:r>
            <a:r>
              <a:rPr lang="zh-TW" altLang="en-US" dirty="0"/>
              <a:t>嵌入式常用</a:t>
            </a:r>
            <a:r>
              <a:rPr lang="en-US" altLang="zh-TW" dirty="0"/>
              <a:t>)</a:t>
            </a:r>
            <a:r>
              <a:rPr lang="zh-TW" altLang="en-US" dirty="0"/>
              <a:t>，因為</a:t>
            </a:r>
            <a:r>
              <a:rPr lang="en-US" altLang="zh-TW" dirty="0"/>
              <a:t>Linux</a:t>
            </a:r>
            <a:r>
              <a:rPr lang="zh-TW" altLang="en-US" dirty="0"/>
              <a:t>一開始執行沒有完整的檔案系統，</a:t>
            </a:r>
            <a:r>
              <a:rPr lang="en-US" altLang="zh-TW" dirty="0" err="1"/>
              <a:t>busybox</a:t>
            </a:r>
            <a:r>
              <a:rPr lang="zh-TW" altLang="en-US" dirty="0"/>
              <a:t>也比較大，用</a:t>
            </a:r>
            <a:r>
              <a:rPr lang="en-US" altLang="zh-TW" dirty="0"/>
              <a:t>link</a:t>
            </a:r>
            <a:r>
              <a:rPr lang="zh-TW" altLang="en-US" dirty="0"/>
              <a:t>來源來確認要執行</a:t>
            </a:r>
            <a:r>
              <a:rPr lang="zh-TW" altLang="en-US"/>
              <a:t>甚麼功能，常當作後門使用，駭客常用此入侵，功能越少越好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9284917-0C56-4604-927A-07156D222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689189"/>
            <a:ext cx="11430000" cy="19431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34BC327A-487B-41D3-91F7-D10A350FEA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5" y="5645719"/>
            <a:ext cx="11104720" cy="53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610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9B1BE6-1718-2243-A3FD-7F98E9D1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編譯</a:t>
            </a:r>
            <a:r>
              <a:rPr kumimoji="1" lang="en-US" altLang="zh-TW" dirty="0"/>
              <a:t>Linux kernel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D0E0DFE-7F88-5B47-A35F-00B9B1D943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cd </a:t>
            </a:r>
            <a:r>
              <a:rPr kumimoji="1" lang="en-US" altLang="zh-TW" dirty="0" err="1"/>
              <a:t>odsi</a:t>
            </a:r>
            <a:r>
              <a:rPr kumimoji="1" lang="en-US" altLang="zh-TW" dirty="0"/>
              <a:t>/kernel-4.0/linux-4.0</a:t>
            </a:r>
          </a:p>
          <a:p>
            <a:r>
              <a:rPr kumimoji="1" lang="en-US" altLang="zh-TW" dirty="0"/>
              <a:t>make</a:t>
            </a:r>
            <a:r>
              <a:rPr kumimoji="1" lang="zh-TW" altLang="en-US" dirty="0"/>
              <a:t> </a:t>
            </a:r>
            <a:r>
              <a:rPr kumimoji="1" lang="en-US" altLang="zh-TW" dirty="0"/>
              <a:t>-j8</a:t>
            </a:r>
          </a:p>
          <a:p>
            <a:pPr lvl="1"/>
            <a:r>
              <a:rPr kumimoji="1" lang="zh-CN" altLang="en-US" dirty="0"/>
              <a:t>這裡假設處理器有</a:t>
            </a:r>
            <a:r>
              <a:rPr kumimoji="1" lang="en-US" altLang="zh-CN" dirty="0"/>
              <a:t>4</a:t>
            </a:r>
            <a:r>
              <a:rPr kumimoji="1" lang="zh-CN" altLang="en-US" dirty="0"/>
              <a:t>核心，</a:t>
            </a:r>
            <a:r>
              <a:rPr kumimoji="1" lang="en-US" altLang="zh-CN" dirty="0"/>
              <a:t>-j</a:t>
            </a:r>
            <a:r>
              <a:rPr kumimoji="1" lang="zh-CN" altLang="en-US" dirty="0"/>
              <a:t>後面的數字大致上就是核心數量Ｘ</a:t>
            </a:r>
            <a:r>
              <a:rPr kumimoji="1" lang="en-US" altLang="zh-CN" dirty="0"/>
              <a:t>2</a:t>
            </a:r>
          </a:p>
          <a:p>
            <a:pPr lvl="1"/>
            <a:r>
              <a:rPr kumimoji="1" lang="zh-CN" altLang="en-US" dirty="0"/>
              <a:t>喝咖啡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上廁所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上網</a:t>
            </a:r>
            <a:r>
              <a:rPr kumimoji="1" lang="en-US" altLang="zh-CN" dirty="0"/>
              <a:t>…</a:t>
            </a:r>
          </a:p>
          <a:p>
            <a:pPr lvl="1"/>
            <a:r>
              <a:rPr kumimoji="1" lang="zh-CN" altLang="en-US" dirty="0"/>
              <a:t>編譯要一段時間</a:t>
            </a:r>
            <a:endParaRPr kumimoji="1" lang="en-US" altLang="zh-CN" dirty="0"/>
          </a:p>
          <a:p>
            <a:r>
              <a:rPr kumimoji="1" lang="en-US" altLang="zh-CN" dirty="0"/>
              <a:t>kernel-4.0/</a:t>
            </a:r>
            <a:r>
              <a:rPr kumimoji="1" lang="en-US" altLang="zh-CN" dirty="0" err="1"/>
              <a:t>cpfiles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將有些檔案複製出來比較方便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293928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FDB512-9BDA-7948-A324-87EFDEA50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安裝</a:t>
            </a:r>
            <a:r>
              <a:rPr kumimoji="1" lang="en-US" altLang="zh-CN" dirty="0" err="1"/>
              <a:t>qemu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36910E-1F47-2D40-BB66-AA2E3FD34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s</a:t>
            </a:r>
            <a:r>
              <a:rPr kumimoji="1" lang="en" altLang="zh-TW" dirty="0"/>
              <a:t>udo apt install qemu-system-x86</a:t>
            </a:r>
          </a:p>
          <a:p>
            <a:r>
              <a:rPr kumimoji="1" lang="en-US" altLang="zh-TW" dirty="0" err="1"/>
              <a:t>qemu</a:t>
            </a:r>
            <a:r>
              <a:rPr kumimoji="1" lang="zh-CN" altLang="en-US" dirty="0"/>
              <a:t>是一個</a:t>
            </a:r>
            <a:r>
              <a:rPr kumimoji="1" lang="en-US" altLang="zh-CN" dirty="0"/>
              <a:t>x86</a:t>
            </a:r>
            <a:r>
              <a:rPr kumimoji="1" lang="zh-CN" altLang="en-US" dirty="0"/>
              <a:t>的模擬器</a:t>
            </a:r>
            <a:r>
              <a:rPr kumimoji="1" lang="zh-TW" altLang="en-US" dirty="0"/>
              <a:t>，他使用</a:t>
            </a:r>
            <a:r>
              <a:rPr kumimoji="1" lang="en-US" altLang="zh-TW" dirty="0"/>
              <a:t>binary translation</a:t>
            </a:r>
            <a:r>
              <a:rPr kumimoji="1" lang="zh-CN" altLang="en-US" dirty="0"/>
              <a:t>進行模擬</a:t>
            </a:r>
            <a:endParaRPr kumimoji="1" lang="en-US" altLang="zh-CN" dirty="0"/>
          </a:p>
          <a:p>
            <a:r>
              <a:rPr kumimoji="1" lang="en-US" altLang="zh-CN" dirty="0" err="1"/>
              <a:t>qemu</a:t>
            </a:r>
            <a:r>
              <a:rPr kumimoji="1" lang="zh-CN" altLang="en-US" dirty="0"/>
              <a:t>是「一道、一道」指令模擬，因此我們更可以了解作業系統中的任何細節，尤其是跟硬體的互動</a:t>
            </a:r>
            <a:endParaRPr kumimoji="1" lang="en-US" altLang="zh-CN" dirty="0"/>
          </a:p>
          <a:p>
            <a:r>
              <a:rPr kumimoji="1" lang="en-US" altLang="zh-CN" dirty="0" err="1"/>
              <a:t>Qemu</a:t>
            </a:r>
            <a:r>
              <a:rPr kumimoji="1" lang="en-US" altLang="zh-CN" dirty="0"/>
              <a:t>(</a:t>
            </a:r>
            <a:r>
              <a:rPr kumimoji="1" lang="zh-TW" altLang="en-US" dirty="0"/>
              <a:t>後面接</a:t>
            </a:r>
            <a:r>
              <a:rPr kumimoji="1" lang="en-US" altLang="zh-TW" dirty="0" err="1"/>
              <a:t>gdb</a:t>
            </a:r>
            <a:r>
              <a:rPr kumimoji="1" lang="en-US" altLang="zh-CN" dirty="0"/>
              <a:t>)</a:t>
            </a:r>
            <a:r>
              <a:rPr kumimoji="1" lang="zh-CN" altLang="en-US" dirty="0"/>
              <a:t>也可以模擬其他</a:t>
            </a:r>
            <a:r>
              <a:rPr kumimoji="1" lang="en-US" altLang="zh-CN" dirty="0"/>
              <a:t>CPU</a:t>
            </a:r>
            <a:r>
              <a:rPr kumimoji="1" lang="zh-CN" altLang="en-US" dirty="0"/>
              <a:t>，例如：</a:t>
            </a:r>
            <a:r>
              <a:rPr kumimoji="1" lang="en-US" altLang="zh-CN" dirty="0"/>
              <a:t>ARM</a:t>
            </a:r>
            <a:r>
              <a:rPr kumimoji="1" lang="zh-CN" altLang="en-US" dirty="0"/>
              <a:t>、</a:t>
            </a:r>
            <a:r>
              <a:rPr kumimoji="1" lang="en-US" altLang="zh-CN" dirty="0"/>
              <a:t>MIPS</a:t>
            </a:r>
            <a:r>
              <a:rPr kumimoji="1" lang="zh-CN" altLang="en-US" dirty="0"/>
              <a:t>等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28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4F7B8C-AC08-EA45-AD91-9C1574CEB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試著執行看看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9ADBDDC-835C-7144-926A-0ADE74AD5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TW" sz="2000" dirty="0"/>
              <a:t>./</a:t>
            </a:r>
            <a:r>
              <a:rPr kumimoji="1" lang="en-US" altLang="zh-TW" sz="2000" dirty="0" err="1"/>
              <a:t>qemu</a:t>
            </a:r>
            <a:endParaRPr kumimoji="1" lang="en-US" altLang="zh-TW" sz="2000" dirty="0"/>
          </a:p>
          <a:p>
            <a:pPr marL="0" indent="0">
              <a:buNone/>
            </a:pPr>
            <a:r>
              <a:rPr kumimoji="1" lang="en" altLang="zh-TW" sz="2000" dirty="0"/>
              <a:t>[    3.501467] Freeing unused kernel memory: 184K (ffff8800021d2000 - ffff880002200000)</a:t>
            </a:r>
          </a:p>
          <a:p>
            <a:pPr marL="0" indent="0">
              <a:buNone/>
            </a:pPr>
            <a:r>
              <a:rPr kumimoji="1" lang="en" altLang="zh-TW" sz="2000" dirty="0"/>
              <a:t>[    3.640451] Switched to </a:t>
            </a:r>
            <a:r>
              <a:rPr kumimoji="1" lang="en" altLang="zh-TW" sz="2000" dirty="0" err="1"/>
              <a:t>clocksource</a:t>
            </a:r>
            <a:r>
              <a:rPr kumimoji="1" lang="en" altLang="zh-TW" sz="2000" dirty="0"/>
              <a:t> </a:t>
            </a:r>
            <a:r>
              <a:rPr kumimoji="1" lang="en" altLang="zh-TW" sz="2000" dirty="0" err="1"/>
              <a:t>tsc</a:t>
            </a:r>
            <a:endParaRPr kumimoji="1" lang="en" altLang="zh-TW" sz="2000" dirty="0"/>
          </a:p>
          <a:p>
            <a:pPr marL="0" indent="0">
              <a:buNone/>
            </a:pPr>
            <a:r>
              <a:rPr kumimoji="1" lang="en" altLang="zh-TW" sz="2000" dirty="0"/>
              <a:t>[    3.877349] input: </a:t>
            </a:r>
            <a:r>
              <a:rPr kumimoji="1" lang="en" altLang="zh-TW" sz="2000" dirty="0" err="1"/>
              <a:t>ImExPS</a:t>
            </a:r>
            <a:r>
              <a:rPr kumimoji="1" lang="en" altLang="zh-TW" sz="2000" dirty="0"/>
              <a:t>/2 Generic Explorer Mouse as /devices/platform/i8042/serio1/input/input3</a:t>
            </a:r>
          </a:p>
          <a:p>
            <a:pPr marL="0" indent="0">
              <a:buNone/>
            </a:pPr>
            <a:r>
              <a:rPr kumimoji="1" lang="en" altLang="zh-TW" sz="2000" dirty="0"/>
              <a:t>Please press Enter to activate this console.</a:t>
            </a:r>
          </a:p>
          <a:p>
            <a:pPr marL="0" indent="0">
              <a:buNone/>
            </a:pPr>
            <a:r>
              <a:rPr kumimoji="1" lang="en-US" altLang="zh-TW" sz="2000" dirty="0"/>
              <a:t>/ #</a:t>
            </a:r>
            <a:endParaRPr kumimoji="1"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06809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9C7C251-F05F-DE40-AB44-9030FCF6C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0257D1-934A-D942-A8CD-D9EF5AC640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" altLang="zh-TW" dirty="0"/>
              <a:t>/ # ls</a:t>
            </a:r>
          </a:p>
          <a:p>
            <a:pPr marL="0" indent="0">
              <a:buNone/>
            </a:pPr>
            <a:r>
              <a:rPr kumimoji="1" lang="en" altLang="zh-TW" dirty="0"/>
              <a:t>bin           lib           proc          sys</a:t>
            </a:r>
          </a:p>
          <a:p>
            <a:pPr marL="0" indent="0">
              <a:buNone/>
            </a:pPr>
            <a:r>
              <a:rPr kumimoji="1" lang="en" altLang="zh-TW" dirty="0"/>
              <a:t>dev           </a:t>
            </a:r>
            <a:r>
              <a:rPr kumimoji="1" lang="en" altLang="zh-TW" dirty="0" err="1"/>
              <a:t>linuxrc</a:t>
            </a:r>
            <a:r>
              <a:rPr kumimoji="1" lang="en" altLang="zh-TW" dirty="0"/>
              <a:t>       </a:t>
            </a:r>
            <a:r>
              <a:rPr kumimoji="1" lang="en" altLang="zh-TW" dirty="0" err="1"/>
              <a:t>sbin</a:t>
            </a:r>
            <a:r>
              <a:rPr kumimoji="1" lang="en" altLang="zh-TW" dirty="0"/>
              <a:t>          </a:t>
            </a:r>
            <a:r>
              <a:rPr kumimoji="1" lang="en" altLang="zh-TW" dirty="0" err="1"/>
              <a:t>tmp</a:t>
            </a:r>
            <a:endParaRPr kumimoji="1" lang="en" altLang="zh-TW" dirty="0"/>
          </a:p>
          <a:p>
            <a:pPr marL="0" indent="0">
              <a:buNone/>
            </a:pPr>
            <a:r>
              <a:rPr kumimoji="1" lang="en" altLang="zh-TW" dirty="0" err="1"/>
              <a:t>etc</a:t>
            </a:r>
            <a:r>
              <a:rPr kumimoji="1" lang="en" altLang="zh-TW" dirty="0"/>
              <a:t>           </a:t>
            </a:r>
            <a:r>
              <a:rPr kumimoji="1" lang="en" altLang="zh-TW" dirty="0" err="1"/>
              <a:t>mnt</a:t>
            </a:r>
            <a:r>
              <a:rPr kumimoji="1" lang="en" altLang="zh-TW" dirty="0"/>
              <a:t>           </a:t>
            </a:r>
            <a:r>
              <a:rPr kumimoji="1" lang="en" altLang="zh-TW" dirty="0" err="1">
                <a:solidFill>
                  <a:srgbClr val="FFFC00"/>
                </a:solidFill>
              </a:rPr>
              <a:t>sharedFolder</a:t>
            </a:r>
            <a:r>
              <a:rPr kumimoji="1" lang="en" altLang="zh-TW" dirty="0"/>
              <a:t>  </a:t>
            </a:r>
            <a:r>
              <a:rPr kumimoji="1" lang="en" altLang="zh-TW" dirty="0" err="1"/>
              <a:t>usr</a:t>
            </a:r>
            <a:endParaRPr kumimoji="1" lang="en" altLang="zh-TW" dirty="0"/>
          </a:p>
          <a:p>
            <a:pPr marL="0" indent="0">
              <a:buNone/>
            </a:pPr>
            <a:r>
              <a:rPr kumimoji="1" lang="en" altLang="zh-TW" dirty="0"/>
              <a:t>/ #</a:t>
            </a:r>
          </a:p>
          <a:p>
            <a:pPr marL="0" indent="0">
              <a:buNone/>
            </a:pPr>
            <a:r>
              <a:rPr kumimoji="1" lang="en" altLang="zh-TW" dirty="0" err="1"/>
              <a:t>shareFolder</a:t>
            </a:r>
            <a:r>
              <a:rPr kumimoji="1" lang="zh-CN" altLang="en-US" dirty="0"/>
              <a:t>的內容是直接連接到你的目錄「</a:t>
            </a:r>
            <a:r>
              <a:rPr kumimoji="1" lang="en" altLang="zh-CN" dirty="0"/>
              <a:t>~/</a:t>
            </a:r>
            <a:r>
              <a:rPr kumimoji="1" lang="en" altLang="zh-CN" dirty="0" err="1"/>
              <a:t>osdi</a:t>
            </a:r>
            <a:r>
              <a:rPr kumimoji="1" lang="en" altLang="zh-CN" dirty="0"/>
              <a:t>/kernel-4.0/</a:t>
            </a:r>
            <a:r>
              <a:rPr kumimoji="1" lang="en" altLang="zh-CN" dirty="0" err="1"/>
              <a:t>sharedFolder</a:t>
            </a:r>
            <a:r>
              <a:rPr kumimoji="1" lang="zh-CN" altLang="en-US" dirty="0"/>
              <a:t>」，因此可以將東西放到「</a:t>
            </a:r>
            <a:r>
              <a:rPr kumimoji="1" lang="en" altLang="zh-CN" dirty="0"/>
              <a:t>~/</a:t>
            </a:r>
            <a:r>
              <a:rPr kumimoji="1" lang="en" altLang="zh-CN" dirty="0" err="1"/>
              <a:t>osdi</a:t>
            </a:r>
            <a:r>
              <a:rPr kumimoji="1" lang="en" altLang="zh-CN" dirty="0"/>
              <a:t>/kernel-4.0/</a:t>
            </a:r>
            <a:r>
              <a:rPr kumimoji="1" lang="en" altLang="zh-CN" dirty="0" err="1"/>
              <a:t>sharedFolder</a:t>
            </a:r>
            <a:r>
              <a:rPr kumimoji="1" lang="zh-CN" altLang="en-US" dirty="0"/>
              <a:t>」就會出現在</a:t>
            </a:r>
            <a:r>
              <a:rPr kumimoji="1" lang="en-US" altLang="zh-CN" dirty="0" err="1"/>
              <a:t>qemu</a:t>
            </a:r>
            <a:r>
              <a:rPr kumimoji="1" lang="zh-CN" altLang="en-US" dirty="0"/>
              <a:t>的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中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465210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492526C-79DD-8641-BF2A-6486B1E89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CN" dirty="0"/>
              <a:t>~/</a:t>
            </a:r>
            <a:r>
              <a:rPr kumimoji="1" lang="en" altLang="zh-CN" dirty="0" err="1"/>
              <a:t>osdi</a:t>
            </a:r>
            <a:r>
              <a:rPr kumimoji="1" lang="en" altLang="zh-CN" dirty="0"/>
              <a:t>/kernel-4.0/</a:t>
            </a:r>
            <a:r>
              <a:rPr kumimoji="1" lang="en" altLang="zh-CN" dirty="0" err="1"/>
              <a:t>sharedFolder</a:t>
            </a:r>
            <a:r>
              <a:rPr kumimoji="1" lang="en" altLang="zh-CN" dirty="0"/>
              <a:t>/</a:t>
            </a:r>
            <a:r>
              <a:rPr kumimoji="1" lang="en" altLang="zh-CN" dirty="0" err="1"/>
              <a:t>makfile</a:t>
            </a:r>
            <a:endParaRPr kumimoji="1"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98BBAE1-6CF7-144F-8E62-3DCE07F02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kumimoji="1" lang="en" altLang="zh-TW" dirty="0"/>
              <a:t>SHELL = /bin/bash</a:t>
            </a:r>
          </a:p>
          <a:p>
            <a:pPr marL="0" indent="0">
              <a:buNone/>
            </a:pPr>
            <a:r>
              <a:rPr kumimoji="1" lang="en" altLang="zh-TW" dirty="0"/>
              <a:t> CC = </a:t>
            </a:r>
            <a:r>
              <a:rPr kumimoji="1" lang="en" altLang="zh-TW" dirty="0" err="1"/>
              <a:t>gcc</a:t>
            </a:r>
            <a:endParaRPr kumimoji="1" lang="en" altLang="zh-TW" dirty="0"/>
          </a:p>
          <a:p>
            <a:pPr marL="0" indent="0">
              <a:buNone/>
            </a:pPr>
            <a:r>
              <a:rPr kumimoji="1" lang="en" altLang="zh-TW" dirty="0"/>
              <a:t> CFLAGS = -g </a:t>
            </a:r>
            <a:r>
              <a:rPr kumimoji="1" lang="en" altLang="zh-TW" b="1" dirty="0">
                <a:solidFill>
                  <a:srgbClr val="FF0000"/>
                </a:solidFill>
              </a:rPr>
              <a:t>--static</a:t>
            </a:r>
          </a:p>
          <a:p>
            <a:pPr marL="0" indent="0">
              <a:buNone/>
            </a:pPr>
            <a:r>
              <a:rPr kumimoji="1" lang="en" altLang="zh-TW" dirty="0"/>
              <a:t> SRC = $(wildcard *.c)</a:t>
            </a:r>
          </a:p>
          <a:p>
            <a:pPr marL="0" indent="0">
              <a:buNone/>
            </a:pPr>
            <a:r>
              <a:rPr kumimoji="1" lang="en" altLang="zh-TW" dirty="0"/>
              <a:t> EXE = $(</a:t>
            </a:r>
            <a:r>
              <a:rPr kumimoji="1" lang="en" altLang="zh-TW" dirty="0" err="1"/>
              <a:t>patsubst</a:t>
            </a:r>
            <a:r>
              <a:rPr kumimoji="1" lang="en" altLang="zh-TW" dirty="0"/>
              <a:t> %.c, %, $(SRC))</a:t>
            </a:r>
          </a:p>
          <a:p>
            <a:pPr marL="0" indent="0">
              <a:buNone/>
            </a:pPr>
            <a:endParaRPr kumimoji="1" lang="en" altLang="zh-TW" dirty="0"/>
          </a:p>
          <a:p>
            <a:pPr marL="0" indent="0">
              <a:buNone/>
            </a:pPr>
            <a:r>
              <a:rPr kumimoji="1" lang="en" altLang="zh-TW" dirty="0"/>
              <a:t> all: ${EXE}</a:t>
            </a:r>
          </a:p>
          <a:p>
            <a:pPr marL="0" indent="0">
              <a:buNone/>
            </a:pPr>
            <a:endParaRPr kumimoji="1" lang="en" altLang="zh-TW" dirty="0"/>
          </a:p>
          <a:p>
            <a:pPr marL="0" indent="0">
              <a:buNone/>
            </a:pPr>
            <a:r>
              <a:rPr kumimoji="1" lang="en" altLang="zh-TW" dirty="0"/>
              <a:t> %:  %.c</a:t>
            </a:r>
          </a:p>
          <a:p>
            <a:pPr marL="0" indent="0">
              <a:buNone/>
            </a:pPr>
            <a:r>
              <a:rPr kumimoji="1" lang="en" altLang="zh-TW" dirty="0"/>
              <a:t>     ${CC} ${CFLAGS} $@.c -o $@</a:t>
            </a:r>
          </a:p>
          <a:p>
            <a:pPr marL="0" indent="0">
              <a:buNone/>
            </a:pPr>
            <a:endParaRPr kumimoji="1" lang="en" altLang="zh-TW" dirty="0"/>
          </a:p>
          <a:p>
            <a:pPr marL="0" indent="0">
              <a:buNone/>
            </a:pPr>
            <a:r>
              <a:rPr kumimoji="1" lang="en" altLang="zh-TW" dirty="0"/>
              <a:t> clean:</a:t>
            </a:r>
          </a:p>
          <a:p>
            <a:pPr marL="0" indent="0">
              <a:buNone/>
            </a:pPr>
            <a:r>
              <a:rPr kumimoji="1" lang="en" altLang="zh-TW" dirty="0"/>
              <a:t>     rm ${EXE}</a:t>
            </a:r>
            <a:endParaRPr kumimoji="1" lang="zh-TW" altLang="en-US" dirty="0"/>
          </a:p>
        </p:txBody>
      </p:sp>
      <p:sp>
        <p:nvSpPr>
          <p:cNvPr id="6" name="向左箭號圖說文字 5">
            <a:extLst>
              <a:ext uri="{FF2B5EF4-FFF2-40B4-BE49-F238E27FC236}">
                <a16:creationId xmlns:a16="http://schemas.microsoft.com/office/drawing/2014/main" id="{D1CDA2A7-E8AD-5249-AC69-94BBE1DD5237}"/>
              </a:ext>
            </a:extLst>
          </p:cNvPr>
          <p:cNvSpPr/>
          <p:nvPr/>
        </p:nvSpPr>
        <p:spPr>
          <a:xfrm>
            <a:off x="4077324" y="2053653"/>
            <a:ext cx="5591332" cy="929390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84977"/>
            </a:avLst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一定要用靜態編譯，因為我們除錯用的</a:t>
            </a:r>
            <a:r>
              <a:rPr kumimoji="1" lang="en-US" altLang="zh-TW" dirty="0"/>
              <a:t>Linux</a:t>
            </a:r>
            <a:r>
              <a:rPr kumimoji="1" lang="zh-CN" altLang="en-US" dirty="0"/>
              <a:t>的</a:t>
            </a:r>
            <a:r>
              <a:rPr kumimoji="1" lang="en-US" altLang="zh-CN" dirty="0"/>
              <a:t>root file system</a:t>
            </a:r>
            <a:r>
              <a:rPr kumimoji="1" lang="zh-CN" altLang="en-US" dirty="0"/>
              <a:t>並不完整，沒有動態函數褲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401842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DC44F83D-7701-6144-AB05-6A4D91F8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開始除錯</a:t>
            </a:r>
            <a:endParaRPr kumimoji="1" lang="zh-TW" altLang="en-US" dirty="0"/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E8DC4E5B-EBAF-5A45-AD0A-72FDDFB978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在新的</a:t>
            </a:r>
            <a:r>
              <a:rPr kumimoji="1" lang="en-US" altLang="zh-TW" dirty="0"/>
              <a:t>terminal</a:t>
            </a:r>
            <a:r>
              <a:rPr kumimoji="1" lang="zh-CN" altLang="en-US" dirty="0"/>
              <a:t>執行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「</a:t>
            </a:r>
            <a:r>
              <a:rPr kumimoji="1" lang="en" altLang="zh-CN" dirty="0"/>
              <a:t> </a:t>
            </a:r>
            <a:r>
              <a:rPr kumimoji="1" lang="en" altLang="zh-CN" dirty="0" err="1"/>
              <a:t>ubuntu@oslab</a:t>
            </a:r>
            <a:r>
              <a:rPr kumimoji="1" lang="en" altLang="zh-CN" dirty="0"/>
              <a:t>:~/</a:t>
            </a:r>
            <a:r>
              <a:rPr kumimoji="1" lang="en" altLang="zh-CN" dirty="0" err="1"/>
              <a:t>osdi</a:t>
            </a:r>
            <a:r>
              <a:rPr kumimoji="1" lang="en" altLang="zh-CN" dirty="0"/>
              <a:t>/kernel-4.0$ ./</a:t>
            </a:r>
            <a:r>
              <a:rPr kumimoji="1" lang="en" altLang="zh-CN" dirty="0" err="1"/>
              <a:t>dbg-qemu.sh</a:t>
            </a:r>
            <a:r>
              <a:rPr kumimoji="1" lang="en" altLang="zh-CN" dirty="0"/>
              <a:t> </a:t>
            </a:r>
            <a:r>
              <a:rPr kumimoji="1" lang="zh-CN" altLang="en-US" dirty="0"/>
              <a:t>」</a:t>
            </a:r>
            <a:endParaRPr kumimoji="1" lang="en-US" altLang="zh-CN" dirty="0"/>
          </a:p>
          <a:p>
            <a:r>
              <a:rPr kumimoji="1" lang="zh-CN" altLang="en-US" dirty="0"/>
              <a:t>設定</a:t>
            </a:r>
            <a:r>
              <a:rPr kumimoji="1" lang="en-US" altLang="zh-CN" dirty="0"/>
              <a:t>eclipse</a:t>
            </a:r>
          </a:p>
        </p:txBody>
      </p:sp>
    </p:spTree>
    <p:extLst>
      <p:ext uri="{BB962C8B-B14F-4D97-AF65-F5344CB8AC3E}">
        <p14:creationId xmlns:p14="http://schemas.microsoft.com/office/powerpoint/2010/main" val="3910919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AC1448-F45F-EA4C-8FA3-B632A0923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設定</a:t>
            </a:r>
            <a:r>
              <a:rPr kumimoji="1" lang="en-US" altLang="zh-CN" dirty="0"/>
              <a:t>eclipse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A3083330-ECA0-BA4A-A013-11C38CBA8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0076" y="1825625"/>
            <a:ext cx="6011848" cy="4351338"/>
          </a:xfrm>
        </p:spPr>
      </p:pic>
    </p:spTree>
    <p:extLst>
      <p:ext uri="{BB962C8B-B14F-4D97-AF65-F5344CB8AC3E}">
        <p14:creationId xmlns:p14="http://schemas.microsoft.com/office/powerpoint/2010/main" val="2582490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96287B-0337-594F-831E-A10960E13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設定</a:t>
            </a:r>
            <a:r>
              <a:rPr kumimoji="1" lang="en-US" altLang="zh-CN" dirty="0"/>
              <a:t>eclipse</a:t>
            </a:r>
            <a:endParaRPr kumimoji="1" lang="zh-TW" altLang="en-US" dirty="0"/>
          </a:p>
        </p:txBody>
      </p:sp>
      <p:pic>
        <p:nvPicPr>
          <p:cNvPr id="9" name="內容版面配置區 8" descr="一張含有 螢幕擷取畫面 的圖片&#10;&#10;自動產生的描述">
            <a:extLst>
              <a:ext uri="{FF2B5EF4-FFF2-40B4-BE49-F238E27FC236}">
                <a16:creationId xmlns:a16="http://schemas.microsoft.com/office/drawing/2014/main" id="{D85FAB8C-305A-C743-8050-A15BFE453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6845" y="1825625"/>
            <a:ext cx="6318309" cy="4351338"/>
          </a:xfrm>
        </p:spPr>
      </p:pic>
    </p:spTree>
    <p:extLst>
      <p:ext uri="{BB962C8B-B14F-4D97-AF65-F5344CB8AC3E}">
        <p14:creationId xmlns:p14="http://schemas.microsoft.com/office/powerpoint/2010/main" val="14429742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75D7D6-4E70-754A-8AD5-B84114244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設定</a:t>
            </a:r>
            <a:r>
              <a:rPr kumimoji="1" lang="en-US" altLang="zh-CN" dirty="0"/>
              <a:t>eclipse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EC3EA436-E0D1-0B4F-A215-9227BAC8EB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425" y="1825625"/>
            <a:ext cx="6773149" cy="4351338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74609A93-9F76-4D58-9103-F3D530E7BF85}"/>
              </a:ext>
            </a:extLst>
          </p:cNvPr>
          <p:cNvSpPr txBox="1"/>
          <p:nvPr/>
        </p:nvSpPr>
        <p:spPr>
          <a:xfrm>
            <a:off x="679938" y="2919046"/>
            <a:ext cx="18133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QEMU</a:t>
            </a:r>
            <a:r>
              <a:rPr lang="zh-TW" altLang="en-US" dirty="0"/>
              <a:t> 是</a:t>
            </a:r>
            <a:r>
              <a:rPr lang="en-US" altLang="zh-TW" dirty="0"/>
              <a:t>server</a:t>
            </a:r>
          </a:p>
          <a:p>
            <a:r>
              <a:rPr lang="en-US" altLang="zh-TW" dirty="0" err="1"/>
              <a:t>Gdb</a:t>
            </a:r>
            <a:r>
              <a:rPr lang="en-US" altLang="zh-TW" dirty="0"/>
              <a:t> </a:t>
            </a:r>
            <a:r>
              <a:rPr lang="zh-TW" altLang="en-US" dirty="0"/>
              <a:t>是</a:t>
            </a:r>
            <a:r>
              <a:rPr lang="en-US" altLang="zh-TW" dirty="0"/>
              <a:t>client</a:t>
            </a:r>
          </a:p>
          <a:p>
            <a:r>
              <a:rPr lang="zh-TW" altLang="en-US" dirty="0"/>
              <a:t>用</a:t>
            </a:r>
            <a:r>
              <a:rPr lang="en-US" altLang="zh-TW" dirty="0"/>
              <a:t>TCP</a:t>
            </a:r>
            <a:r>
              <a:rPr lang="zh-TW" altLang="en-US" dirty="0"/>
              <a:t>溝通</a:t>
            </a:r>
          </a:p>
        </p:txBody>
      </p:sp>
    </p:spTree>
    <p:extLst>
      <p:ext uri="{BB962C8B-B14F-4D97-AF65-F5344CB8AC3E}">
        <p14:creationId xmlns:p14="http://schemas.microsoft.com/office/powerpoint/2010/main" val="982908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5C45EB-C089-B54E-A988-6F3105FD2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前言：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892E15-F778-1042-9EEE-5075DE1DE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TW" altLang="en-US" sz="2400" b="1" dirty="0">
                <a:solidFill>
                  <a:srgbClr val="C00000"/>
                </a:solidFill>
              </a:rPr>
              <a:t>版本：</a:t>
            </a:r>
            <a:r>
              <a:rPr kumimoji="1" lang="en-US" altLang="zh-TW" sz="2400" b="1" dirty="0">
                <a:solidFill>
                  <a:srgbClr val="C00000"/>
                </a:solidFill>
              </a:rPr>
              <a:t>0.1</a:t>
            </a:r>
          </a:p>
          <a:p>
            <a:r>
              <a:rPr kumimoji="1" lang="zh-CN" altLang="en-US" sz="2400" b="1" dirty="0">
                <a:solidFill>
                  <a:srgbClr val="C00000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假如你想收到最新的作業系統資訊，請填寫底下表格，這份投影片每半年到一年會有一次大更新，我會將更新資訊寄給您</a:t>
            </a:r>
            <a:endParaRPr kumimoji="1" lang="en-US" altLang="zh-CN" sz="2400" b="1" dirty="0">
              <a:solidFill>
                <a:srgbClr val="C00000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lvl="1"/>
            <a:r>
              <a:rPr lang="en" altLang="zh-TW" dirty="0"/>
              <a:t>https://</a:t>
            </a:r>
            <a:r>
              <a:rPr lang="en" altLang="zh-TW" dirty="0" err="1"/>
              <a:t>goo.gl</a:t>
            </a:r>
            <a:r>
              <a:rPr lang="en" altLang="zh-TW" dirty="0"/>
              <a:t>/</a:t>
            </a:r>
            <a:r>
              <a:rPr lang="en" altLang="zh-TW" dirty="0" err="1"/>
              <a:t>GzqoXo</a:t>
            </a:r>
            <a:endParaRPr kumimoji="1" lang="en-US" altLang="zh-TW" sz="2000" b="1" dirty="0">
              <a:solidFill>
                <a:srgbClr val="C00000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r>
              <a:rPr kumimoji="1" lang="zh-TW" altLang="en-US" sz="2400" dirty="0"/>
              <a:t>台灣的資訊教育較為特別，幾乎所有資工系的學生都要「考」研究所，因此無法直接使用國外的教材</a:t>
            </a:r>
            <a:endParaRPr kumimoji="1" lang="en-US" altLang="zh-TW" sz="2400" dirty="0"/>
          </a:p>
          <a:p>
            <a:r>
              <a:rPr kumimoji="1" lang="zh-TW" altLang="en-US" sz="2400" dirty="0"/>
              <a:t>目前網路上看到大部分的教材都是</a:t>
            </a:r>
            <a:r>
              <a:rPr kumimoji="1" lang="en-US" altLang="zh-TW" sz="2400" dirty="0"/>
              <a:t>pdf</a:t>
            </a:r>
            <a:r>
              <a:rPr kumimoji="1" lang="zh-CN" alt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形式，無法修改，授課老師無法依照學生的需求，增減資料</a:t>
            </a:r>
            <a:endParaRPr kumimoji="1" lang="en-US" altLang="zh-CN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kumimoji="1" lang="zh-CN" alt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我希望能用幾年的時間，完成沒有版權問題，涵蓋恐龍本基本觀念，並以</a:t>
            </a:r>
            <a:r>
              <a:rPr kumimoji="1" lang="en-US" altLang="zh-CN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Linux</a:t>
            </a:r>
            <a:r>
              <a:rPr kumimoji="1" lang="zh-CN" alt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為基礎的作業系統簡介投影片</a:t>
            </a:r>
            <a:endParaRPr kumimoji="1" lang="en-US" altLang="zh-CN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kumimoji="1" lang="zh-CN" alt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作業系統非常龐大，很多地方是我沒接觸過的、沒研究過的，因此投影片當中可能會有不少錯誤</a:t>
            </a:r>
            <a:endParaRPr kumimoji="1"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879501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715639-E8AE-6240-AF01-BB39C584C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設定</a:t>
            </a:r>
            <a:r>
              <a:rPr kumimoji="1" lang="en-US" altLang="zh-CN" dirty="0"/>
              <a:t>eclipse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5959CFDD-A419-B64B-9C80-79FBE16FC2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27406" y="1825625"/>
            <a:ext cx="5337188" cy="4351338"/>
          </a:xfrm>
        </p:spPr>
      </p:pic>
    </p:spTree>
    <p:extLst>
      <p:ext uri="{BB962C8B-B14F-4D97-AF65-F5344CB8AC3E}">
        <p14:creationId xmlns:p14="http://schemas.microsoft.com/office/powerpoint/2010/main" val="1258258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CC8BD97-5620-B048-BE44-A2E5BF562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設定</a:t>
            </a:r>
            <a:r>
              <a:rPr kumimoji="1" lang="en-US" altLang="zh-CN" dirty="0"/>
              <a:t>eclipse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8710D53F-4255-5A4D-BA6A-B1B879C066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94157" y="1825625"/>
            <a:ext cx="4803685" cy="4351338"/>
          </a:xfrm>
        </p:spPr>
      </p:pic>
    </p:spTree>
    <p:extLst>
      <p:ext uri="{BB962C8B-B14F-4D97-AF65-F5344CB8AC3E}">
        <p14:creationId xmlns:p14="http://schemas.microsoft.com/office/powerpoint/2010/main" val="6099813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F8A69A-6E09-E545-A9FA-FE4B7AEFD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設定</a:t>
            </a:r>
            <a:r>
              <a:rPr kumimoji="1" lang="en-US" altLang="zh-CN" dirty="0"/>
              <a:t>eclipse</a:t>
            </a:r>
            <a:endParaRPr kumimoji="1"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CE4AFCF-B0CB-2941-984A-CB101078C7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2299494"/>
            <a:ext cx="9753600" cy="3403600"/>
          </a:xfrm>
        </p:spPr>
      </p:pic>
    </p:spTree>
    <p:extLst>
      <p:ext uri="{BB962C8B-B14F-4D97-AF65-F5344CB8AC3E}">
        <p14:creationId xmlns:p14="http://schemas.microsoft.com/office/powerpoint/2010/main" val="18174850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F9691B-4CDE-F246-B468-311E27354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設定</a:t>
            </a:r>
            <a:r>
              <a:rPr kumimoji="1" lang="en-US" altLang="zh-CN" dirty="0"/>
              <a:t>eclipse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0AC217CF-3691-D344-9820-4AADACD907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5200" y="2267744"/>
            <a:ext cx="7721600" cy="3467100"/>
          </a:xfrm>
        </p:spPr>
      </p:pic>
      <p:sp>
        <p:nvSpPr>
          <p:cNvPr id="6" name="向左箭號圖說文字 5">
            <a:extLst>
              <a:ext uri="{FF2B5EF4-FFF2-40B4-BE49-F238E27FC236}">
                <a16:creationId xmlns:a16="http://schemas.microsoft.com/office/drawing/2014/main" id="{9B61063B-03E8-5748-8B81-2E553B6F3F0C}"/>
              </a:ext>
            </a:extLst>
          </p:cNvPr>
          <p:cNvSpPr/>
          <p:nvPr/>
        </p:nvSpPr>
        <p:spPr>
          <a:xfrm>
            <a:off x="5201587" y="3548921"/>
            <a:ext cx="5726243" cy="2305844"/>
          </a:xfrm>
          <a:prstGeom prst="leftArrowCallou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dirty="0"/>
              <a:t>將中斷點設定在</a:t>
            </a:r>
            <a:r>
              <a:rPr kumimoji="1" lang="en-US" altLang="zh-CN" sz="2400" dirty="0" err="1"/>
              <a:t>start_kernel</a:t>
            </a:r>
            <a:r>
              <a:rPr kumimoji="1" lang="zh-CN" altLang="en-US" sz="2400" dirty="0"/>
              <a:t>，這個是</a:t>
            </a:r>
            <a:r>
              <a:rPr kumimoji="1" lang="en-US" altLang="zh-CN" sz="2400" dirty="0"/>
              <a:t>Linux</a:t>
            </a:r>
            <a:r>
              <a:rPr kumimoji="1" lang="zh-CN" altLang="en-US" sz="2400" dirty="0"/>
              <a:t>的Ｃ語言部分的開始地點。相當於</a:t>
            </a:r>
            <a:r>
              <a:rPr kumimoji="1" lang="en-US" altLang="zh-CN" sz="2400" dirty="0"/>
              <a:t>main()</a:t>
            </a:r>
          </a:p>
          <a:p>
            <a:pPr algn="ctr"/>
            <a:r>
              <a:rPr kumimoji="1" lang="zh-CN" altLang="en-US" sz="2400" dirty="0"/>
              <a:t>之後打「</a:t>
            </a:r>
            <a:r>
              <a:rPr kumimoji="1" lang="en-US" altLang="zh-CN" sz="2400" dirty="0" err="1"/>
              <a:t>cn</a:t>
            </a:r>
            <a:r>
              <a:rPr kumimoji="1" lang="zh-CN" altLang="en-US" sz="2400" dirty="0"/>
              <a:t>」開始執行</a:t>
            </a:r>
            <a:endParaRPr kumimoji="1" lang="zh-TW" altLang="en-US" sz="24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AEF2BD6-42E6-9843-8C85-04F4921B467B}"/>
              </a:ext>
            </a:extLst>
          </p:cNvPr>
          <p:cNvSpPr txBox="1"/>
          <p:nvPr/>
        </p:nvSpPr>
        <p:spPr>
          <a:xfrm>
            <a:off x="2608289" y="5365512"/>
            <a:ext cx="35137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C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255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AC53FD-410B-3D4F-AE3A-A611FD3F1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開始對</a:t>
            </a:r>
            <a:r>
              <a:rPr kumimoji="1" lang="en-US" altLang="zh-TW" dirty="0"/>
              <a:t>Linux kernel</a:t>
            </a:r>
            <a:r>
              <a:rPr kumimoji="1" lang="zh-CN" altLang="en-US" dirty="0"/>
              <a:t>進行追蹤</a:t>
            </a:r>
            <a:endParaRPr kumimoji="1" lang="zh-TW" altLang="en-US" dirty="0"/>
          </a:p>
        </p:txBody>
      </p:sp>
      <p:pic>
        <p:nvPicPr>
          <p:cNvPr id="5" name="內容版面配置區 4" descr="一張含有 螢幕擷取畫面 的圖片&#10;&#10;自動產生的描述">
            <a:extLst>
              <a:ext uri="{FF2B5EF4-FFF2-40B4-BE49-F238E27FC236}">
                <a16:creationId xmlns:a16="http://schemas.microsoft.com/office/drawing/2014/main" id="{15C407C0-E92F-A446-9990-EB97D6DF57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25603" y="1825625"/>
            <a:ext cx="4940794" cy="4351338"/>
          </a:xfrm>
        </p:spPr>
      </p:pic>
      <p:sp>
        <p:nvSpPr>
          <p:cNvPr id="6" name="向右箭號圖說文字 5">
            <a:extLst>
              <a:ext uri="{FF2B5EF4-FFF2-40B4-BE49-F238E27FC236}">
                <a16:creationId xmlns:a16="http://schemas.microsoft.com/office/drawing/2014/main" id="{CC97CF71-2BBD-4A43-9346-E02FF5A6AC10}"/>
              </a:ext>
            </a:extLst>
          </p:cNvPr>
          <p:cNvSpPr/>
          <p:nvPr/>
        </p:nvSpPr>
        <p:spPr>
          <a:xfrm>
            <a:off x="1926077" y="2295728"/>
            <a:ext cx="1822314" cy="791183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6009"/>
            </a:avLst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call stack</a:t>
            </a:r>
            <a:endParaRPr kumimoji="1" lang="zh-TW" altLang="en-US" dirty="0"/>
          </a:p>
        </p:txBody>
      </p:sp>
      <p:sp>
        <p:nvSpPr>
          <p:cNvPr id="7" name="向右箭號圖說文字 6">
            <a:extLst>
              <a:ext uri="{FF2B5EF4-FFF2-40B4-BE49-F238E27FC236}">
                <a16:creationId xmlns:a16="http://schemas.microsoft.com/office/drawing/2014/main" id="{B47E7721-CBF7-104F-879B-8D3F32E31FE2}"/>
              </a:ext>
            </a:extLst>
          </p:cNvPr>
          <p:cNvSpPr/>
          <p:nvPr/>
        </p:nvSpPr>
        <p:spPr>
          <a:xfrm>
            <a:off x="1926077" y="4581728"/>
            <a:ext cx="1822314" cy="791183"/>
          </a:xfrm>
          <a:prstGeom prst="rightArrowCallout">
            <a:avLst>
              <a:gd name="adj1" fmla="val 25000"/>
              <a:gd name="adj2" fmla="val 25000"/>
              <a:gd name="adj3" fmla="val 25000"/>
              <a:gd name="adj4" fmla="val 76009"/>
            </a:avLst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1400" dirty="0"/>
              <a:t>registers</a:t>
            </a:r>
          </a:p>
          <a:p>
            <a:pPr algn="ctr"/>
            <a:r>
              <a:rPr kumimoji="1" lang="zh-TW" altLang="en-US" sz="1400" dirty="0"/>
              <a:t>（只有普通暫存器）</a:t>
            </a:r>
          </a:p>
        </p:txBody>
      </p:sp>
      <p:sp>
        <p:nvSpPr>
          <p:cNvPr id="8" name="向左箭號圖說文字 7">
            <a:extLst>
              <a:ext uri="{FF2B5EF4-FFF2-40B4-BE49-F238E27FC236}">
                <a16:creationId xmlns:a16="http://schemas.microsoft.com/office/drawing/2014/main" id="{626D6CD7-52D4-4148-9CE8-D6751C75FFD7}"/>
              </a:ext>
            </a:extLst>
          </p:cNvPr>
          <p:cNvSpPr/>
          <p:nvPr/>
        </p:nvSpPr>
        <p:spPr>
          <a:xfrm>
            <a:off x="8339846" y="2866418"/>
            <a:ext cx="3067456" cy="1011676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7393"/>
            </a:avLst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組合語言</a:t>
            </a:r>
            <a:endParaRPr kumimoji="1" lang="en-US" altLang="zh-TW" dirty="0"/>
          </a:p>
          <a:p>
            <a:pPr algn="ctr"/>
            <a:r>
              <a:rPr kumimoji="1" lang="zh-TW" altLang="en-US" dirty="0"/>
              <a:t>（相信我，這門課會讓大家需要這個視窗）</a:t>
            </a:r>
          </a:p>
        </p:txBody>
      </p:sp>
      <p:sp>
        <p:nvSpPr>
          <p:cNvPr id="9" name="向左箭號圖說文字 8">
            <a:extLst>
              <a:ext uri="{FF2B5EF4-FFF2-40B4-BE49-F238E27FC236}">
                <a16:creationId xmlns:a16="http://schemas.microsoft.com/office/drawing/2014/main" id="{DB8BE74F-C3CC-814E-B96E-0038EF62B723}"/>
              </a:ext>
            </a:extLst>
          </p:cNvPr>
          <p:cNvSpPr/>
          <p:nvPr/>
        </p:nvSpPr>
        <p:spPr>
          <a:xfrm>
            <a:off x="8339846" y="5300224"/>
            <a:ext cx="3067456" cy="1011676"/>
          </a:xfrm>
          <a:prstGeom prst="leftArrowCallout">
            <a:avLst>
              <a:gd name="adj1" fmla="val 25000"/>
              <a:gd name="adj2" fmla="val 25000"/>
              <a:gd name="adj3" fmla="val 25000"/>
              <a:gd name="adj4" fmla="val 77393"/>
            </a:avLst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 err="1"/>
              <a:t>gdb</a:t>
            </a:r>
            <a:r>
              <a:rPr kumimoji="1" lang="zh-CN" altLang="en-US" dirty="0"/>
              <a:t>的</a:t>
            </a:r>
            <a:r>
              <a:rPr kumimoji="1" lang="en-US" altLang="zh-CN" dirty="0"/>
              <a:t>console</a:t>
            </a:r>
          </a:p>
          <a:p>
            <a:pPr algn="ctr"/>
            <a:r>
              <a:rPr kumimoji="1" lang="zh-TW" altLang="en-US" dirty="0"/>
              <a:t>在這邊可以打</a:t>
            </a:r>
            <a:endParaRPr kumimoji="1" lang="en-US" altLang="zh-TW" dirty="0"/>
          </a:p>
          <a:p>
            <a:pPr algn="ctr"/>
            <a:r>
              <a:rPr kumimoji="1" lang="en-US" altLang="zh-TW" dirty="0"/>
              <a:t>n</a:t>
            </a:r>
            <a:r>
              <a:rPr kumimoji="1" lang="en-US" altLang="zh-TW"/>
              <a:t>(next)</a:t>
            </a:r>
            <a:r>
              <a:rPr kumimoji="1" lang="en-US" altLang="zh-CN"/>
              <a:t>, </a:t>
            </a:r>
            <a:r>
              <a:rPr kumimoji="1" lang="en-US" altLang="zh-CN" dirty="0" err="1"/>
              <a:t>ni</a:t>
            </a:r>
            <a:r>
              <a:rPr kumimoji="1" lang="en-US" altLang="zh-CN" dirty="0"/>
              <a:t>, </a:t>
            </a:r>
            <a:r>
              <a:rPr kumimoji="1" lang="en-US" altLang="zh-CN" dirty="0" err="1"/>
              <a:t>si</a:t>
            </a:r>
            <a:r>
              <a:rPr kumimoji="1" lang="en-US" altLang="zh-CN" dirty="0"/>
              <a:t>, s</a:t>
            </a:r>
          </a:p>
        </p:txBody>
      </p:sp>
      <p:sp>
        <p:nvSpPr>
          <p:cNvPr id="10" name="向上箭號圖說文字 9">
            <a:extLst>
              <a:ext uri="{FF2B5EF4-FFF2-40B4-BE49-F238E27FC236}">
                <a16:creationId xmlns:a16="http://schemas.microsoft.com/office/drawing/2014/main" id="{B6E562DC-5BA0-604B-9F03-1809FD13E15D}"/>
              </a:ext>
            </a:extLst>
          </p:cNvPr>
          <p:cNvSpPr/>
          <p:nvPr/>
        </p:nvSpPr>
        <p:spPr>
          <a:xfrm>
            <a:off x="4792493" y="4351506"/>
            <a:ext cx="2075234" cy="791183"/>
          </a:xfrm>
          <a:prstGeom prst="upArrowCallou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Linux</a:t>
            </a:r>
            <a:r>
              <a:rPr kumimoji="1" lang="zh-CN" altLang="en-US" dirty="0"/>
              <a:t>的原始碼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44188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D2619A-CC5E-1942-9DB1-10C7F2046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homework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5BF0344-4087-3843-92DA-9DD89F5F7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將中斷點設定在「</a:t>
            </a:r>
            <a:r>
              <a:rPr kumimoji="1" lang="en" altLang="zh-TW" dirty="0" err="1"/>
              <a:t>syscall_init</a:t>
            </a:r>
            <a:r>
              <a:rPr kumimoji="1" lang="zh-TW" altLang="en-US" dirty="0"/>
              <a:t>」，並回答下列問題</a:t>
            </a:r>
            <a:endParaRPr kumimoji="1" lang="en-US" altLang="zh-TW" dirty="0"/>
          </a:p>
          <a:p>
            <a:pPr lvl="1"/>
            <a:r>
              <a:rPr kumimoji="1" lang="zh-CN" altLang="en-US" dirty="0"/>
              <a:t>當應用程式發出</a:t>
            </a:r>
            <a:r>
              <a:rPr kumimoji="1" lang="en-US" altLang="zh-CN" dirty="0"/>
              <a:t>system call</a:t>
            </a:r>
            <a:r>
              <a:rPr kumimoji="1" lang="zh-CN" altLang="en-US" dirty="0"/>
              <a:t>時，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會從哪裡開始執行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Linux kernel</a:t>
            </a:r>
            <a:r>
              <a:rPr kumimoji="1" lang="zh-CN" altLang="en-US" dirty="0"/>
              <a:t>如何使用</a:t>
            </a:r>
            <a:r>
              <a:rPr kumimoji="1" lang="en-US" altLang="zh-CN" dirty="0" err="1"/>
              <a:t>rax</a:t>
            </a:r>
            <a:r>
              <a:rPr kumimoji="1" lang="zh-CN" altLang="en-US" dirty="0"/>
              <a:t>暫存器呼叫對應的</a:t>
            </a:r>
            <a:r>
              <a:rPr kumimoji="1" lang="en-US" altLang="zh-CN" dirty="0"/>
              <a:t>system call</a:t>
            </a:r>
            <a:r>
              <a:rPr kumimoji="1" lang="zh-CN" altLang="en-US" dirty="0"/>
              <a:t>處理函數？</a:t>
            </a:r>
            <a:endParaRPr kumimoji="1" lang="en-US" altLang="zh-CN" dirty="0"/>
          </a:p>
          <a:p>
            <a:r>
              <a:rPr kumimoji="1" lang="zh-CN" altLang="en-US" dirty="0"/>
              <a:t>請見下一頁，有提示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921907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049EC6-927F-AC42-BA5D-43D6346D3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作業的提示</a:t>
            </a:r>
          </a:p>
        </p:txBody>
      </p:sp>
      <p:pic>
        <p:nvPicPr>
          <p:cNvPr id="5" name="內容版面配置區 4" descr="一張含有 螢幕擷取畫面, 電腦 的圖片&#10;&#10;自動產生的描述">
            <a:extLst>
              <a:ext uri="{FF2B5EF4-FFF2-40B4-BE49-F238E27FC236}">
                <a16:creationId xmlns:a16="http://schemas.microsoft.com/office/drawing/2014/main" id="{C444BEA2-B7E3-F043-9DF9-7AC6882E2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557110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8E3070-2454-6840-B0D6-8F776F586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前言：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949FD2-0D37-4F40-9961-F6B428930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這份投影片對讀者（學生）的設定如下</a:t>
            </a:r>
            <a:endParaRPr kumimoji="1" lang="en-US" altLang="zh-CN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lvl="1"/>
            <a:r>
              <a:rPr kumimoji="1" lang="zh-CN" altLang="en-US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略懂資料結構、演算法</a:t>
            </a:r>
            <a:endParaRPr kumimoji="1" lang="en-US" altLang="zh-CN" sz="20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lvl="1"/>
            <a:r>
              <a:rPr kumimoji="1" lang="zh-CN" altLang="en-US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「真的」會寫程式</a:t>
            </a:r>
            <a:endParaRPr kumimoji="1" lang="en-US" altLang="zh-CN" sz="20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lvl="1"/>
            <a:r>
              <a:rPr kumimoji="1" lang="zh-CN" altLang="en-US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約略看懂組合語言</a:t>
            </a:r>
            <a:endParaRPr kumimoji="1" lang="en-US" altLang="zh-CN" sz="20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pPr lvl="1"/>
            <a:r>
              <a:rPr kumimoji="1" lang="zh-CN" altLang="en-US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了解</a:t>
            </a:r>
            <a:r>
              <a:rPr kumimoji="1" lang="en-US" altLang="zh-CN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Linux system programming</a:t>
            </a:r>
            <a:r>
              <a:rPr kumimoji="1" lang="zh-CN" altLang="en-US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，例如基本的</a:t>
            </a:r>
            <a:r>
              <a:rPr kumimoji="1" lang="en-US" altLang="zh-CN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fork</a:t>
            </a:r>
            <a:r>
              <a:rPr kumimoji="1" lang="zh-CN" altLang="en-US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、</a:t>
            </a:r>
            <a:r>
              <a:rPr kumimoji="1" lang="en-US" altLang="zh-CN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pipe</a:t>
            </a:r>
            <a:r>
              <a:rPr kumimoji="1" lang="zh-CN" altLang="en-US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、</a:t>
            </a:r>
            <a:r>
              <a:rPr kumimoji="1" lang="en-US" altLang="zh-CN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signal</a:t>
            </a:r>
            <a:r>
              <a:rPr kumimoji="1" lang="zh-CN" altLang="en-US" sz="20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等等</a:t>
            </a:r>
            <a:endParaRPr kumimoji="1" lang="en-US" altLang="zh-CN" sz="20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kumimoji="1" lang="zh-CN" alt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由於計算機結構是研究所的內容，因此相關的部分會在投影片內交代清楚（大學部只修過計算機組織）</a:t>
            </a:r>
            <a:endParaRPr kumimoji="1" lang="en-US" altLang="zh-CN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kumimoji="1" lang="zh-CN" alt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恐龍本中涵蓋，但不重要的部分我放在投影片最後面的「補充的名詞解釋」</a:t>
            </a:r>
            <a:endParaRPr kumimoji="1" lang="en-US" altLang="zh-CN" sz="2400" dirty="0">
              <a:latin typeface="Microsoft JhengHei Light" panose="020B0304030504040204" pitchFamily="34" charset="-120"/>
              <a:ea typeface="Microsoft JhengHei Light" panose="020B0304030504040204" pitchFamily="34" charset="-120"/>
            </a:endParaRPr>
          </a:p>
          <a:p>
            <a:r>
              <a:rPr kumimoji="1" lang="zh-CN" alt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這份投影片依然以介紹概念為主，與恐龍本不同的是以</a:t>
            </a:r>
            <a:r>
              <a:rPr kumimoji="1" lang="en-US" altLang="zh-CN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Linux</a:t>
            </a:r>
            <a:r>
              <a:rPr kumimoji="1" lang="zh-CN" altLang="en-US" sz="2400" dirty="0">
                <a:latin typeface="Microsoft JhengHei Light" panose="020B0304030504040204" pitchFamily="34" charset="-120"/>
                <a:ea typeface="Microsoft JhengHei Light" panose="020B0304030504040204" pitchFamily="34" charset="-120"/>
              </a:rPr>
              <a:t>為例介紹概念</a:t>
            </a:r>
            <a:endParaRPr kumimoji="1"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750399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2FA901-8AE0-654D-AF3E-E0159D3BC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作業目標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180B859-E70E-F34B-A2F7-EFFD4CB5D6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設定</a:t>
            </a:r>
            <a:r>
              <a:rPr kumimoji="1" lang="en-US" altLang="zh-TW" dirty="0"/>
              <a:t>eclipse ( </a:t>
            </a:r>
            <a:r>
              <a:rPr kumimoji="1" lang="zh-TW" altLang="en-US" dirty="0"/>
              <a:t>比較好找</a:t>
            </a:r>
            <a:r>
              <a:rPr kumimoji="1" lang="en-US" altLang="zh-TW" dirty="0"/>
              <a:t>CODE )</a:t>
            </a:r>
            <a:r>
              <a:rPr kumimoji="1" lang="zh-CN" altLang="en-US" dirty="0"/>
              <a:t>及</a:t>
            </a:r>
            <a:r>
              <a:rPr kumimoji="1" lang="en-US" altLang="zh-CN" dirty="0" err="1"/>
              <a:t>gdb</a:t>
            </a:r>
            <a:r>
              <a:rPr kumimoji="1" lang="zh-CN" altLang="en-US" dirty="0"/>
              <a:t>，並且編譯核心，準備對</a:t>
            </a:r>
            <a:r>
              <a:rPr kumimoji="1" lang="en-US" altLang="zh-CN" dirty="0"/>
              <a:t>Linux kernel 4.0</a:t>
            </a:r>
            <a:r>
              <a:rPr kumimoji="1" lang="zh-CN" altLang="en-US" dirty="0"/>
              <a:t>進行追蹤</a:t>
            </a:r>
            <a:endParaRPr kumimoji="1" lang="en-US" altLang="zh-CN" dirty="0"/>
          </a:p>
          <a:p>
            <a:r>
              <a:rPr kumimoji="1" lang="zh-TW" altLang="en-US" dirty="0"/>
              <a:t>了解</a:t>
            </a:r>
            <a:r>
              <a:rPr kumimoji="1" lang="en-US" altLang="zh-TW" dirty="0"/>
              <a:t>eclipse</a:t>
            </a:r>
            <a:r>
              <a:rPr kumimoji="1" lang="zh-CN" altLang="en-US" dirty="0"/>
              <a:t>的各個視窗的含義及用途</a:t>
            </a:r>
            <a:endParaRPr kumimoji="1" lang="en-US" altLang="zh-CN" dirty="0"/>
          </a:p>
          <a:p>
            <a:r>
              <a:rPr kumimoji="1" lang="zh-CN" altLang="en-US" dirty="0"/>
              <a:t>藉由追蹤</a:t>
            </a:r>
            <a:r>
              <a:rPr kumimoji="1" lang="en-US" altLang="zh-CN" dirty="0" err="1"/>
              <a:t>syscall_init</a:t>
            </a:r>
            <a:r>
              <a:rPr kumimoji="1" lang="zh-CN" altLang="en-US" dirty="0"/>
              <a:t>瞭解作業系統的進入點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82686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2A6BAD-8CFA-0C45-A99E-E0EEB1621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安裝開發工具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A1B0E28-4572-F442-9281-16CA7290E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安裝</a:t>
            </a:r>
            <a:r>
              <a:rPr kumimoji="1" lang="en-US" altLang="zh-TW" dirty="0"/>
              <a:t>Oracle java(</a:t>
            </a:r>
            <a:r>
              <a:rPr kumimoji="1" lang="zh-TW" altLang="en-US" dirty="0"/>
              <a:t>效能比較</a:t>
            </a:r>
            <a:r>
              <a:rPr kumimoji="1" lang="en-US" altLang="zh-TW" dirty="0"/>
              <a:t>open java</a:t>
            </a:r>
            <a:r>
              <a:rPr kumimoji="1" lang="zh-TW" altLang="en-US" dirty="0"/>
              <a:t>好</a:t>
            </a:r>
            <a:r>
              <a:rPr kumimoji="1" lang="en-US" altLang="zh-TW" dirty="0"/>
              <a:t>)</a:t>
            </a:r>
          </a:p>
          <a:p>
            <a:pPr lvl="1"/>
            <a:r>
              <a:rPr lang="en" altLang="zh-TW" dirty="0">
                <a:hlinkClick r:id="rId2"/>
              </a:rPr>
              <a:t>https://www.linuxuprising.com/2019/03/how-to-install-oracle-java-12-jdk-12-in.html</a:t>
            </a:r>
            <a:endParaRPr lang="en" altLang="zh-TW" dirty="0"/>
          </a:p>
          <a:p>
            <a:pPr lvl="1"/>
            <a:r>
              <a:rPr kumimoji="1" lang="zh-CN" altLang="en-US" dirty="0"/>
              <a:t>這個是因為</a:t>
            </a:r>
            <a:r>
              <a:rPr kumimoji="1" lang="en-US" altLang="zh-CN" dirty="0"/>
              <a:t>Eclipse</a:t>
            </a:r>
            <a:r>
              <a:rPr kumimoji="1" lang="zh-CN" altLang="en-US" dirty="0"/>
              <a:t>（我們使用的開發工具）需要</a:t>
            </a:r>
            <a:r>
              <a:rPr kumimoji="1" lang="en-US" altLang="zh-CN" dirty="0"/>
              <a:t>java</a:t>
            </a:r>
          </a:p>
          <a:p>
            <a:r>
              <a:rPr kumimoji="1" lang="zh-CN" altLang="en-US" dirty="0"/>
              <a:t>安裝</a:t>
            </a:r>
            <a:r>
              <a:rPr kumimoji="1" lang="en-US" altLang="zh-CN" dirty="0"/>
              <a:t>Eclipse</a:t>
            </a:r>
          </a:p>
          <a:p>
            <a:pPr lvl="1"/>
            <a:r>
              <a:rPr lang="en" altLang="zh-TW" dirty="0">
                <a:hlinkClick r:id="rId3"/>
              </a:rPr>
              <a:t>https://www.eclipse.org/downloads/</a:t>
            </a:r>
            <a:endParaRPr lang="en" altLang="zh-TW" dirty="0"/>
          </a:p>
          <a:p>
            <a:pPr lvl="1"/>
            <a:r>
              <a:rPr kumimoji="1" lang="zh-CN" altLang="en-US" dirty="0"/>
              <a:t>安裝的時候選擇</a:t>
            </a:r>
            <a:r>
              <a:rPr kumimoji="1" lang="en-US" altLang="zh-CN" dirty="0"/>
              <a:t>C/C++</a:t>
            </a:r>
            <a:r>
              <a:rPr kumimoji="1" lang="zh-CN" altLang="en-US" dirty="0"/>
              <a:t>開發</a:t>
            </a:r>
            <a:endParaRPr kumimoji="1" lang="en-US" altLang="zh-CN" dirty="0"/>
          </a:p>
          <a:p>
            <a:pPr lvl="1"/>
            <a:r>
              <a:rPr lang="en" altLang="zh-TW" dirty="0">
                <a:hlinkClick r:id="rId4"/>
              </a:rPr>
              <a:t>https://www.hiroom2.com/2018/05/14/ubuntu-1804-eclipse-cdt-en/</a:t>
            </a:r>
            <a:endParaRPr lang="en" altLang="zh-TW" dirty="0"/>
          </a:p>
          <a:p>
            <a:pPr lvl="1"/>
            <a:r>
              <a:rPr kumimoji="1" lang="zh-CN" altLang="en-US" dirty="0"/>
              <a:t>上面連結是詳細的解說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13992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0ECA90-17CB-3E48-9843-8090D580B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安裝編譯</a:t>
            </a:r>
            <a:r>
              <a:rPr kumimoji="1" lang="en-US" altLang="zh-CN" dirty="0"/>
              <a:t>kernel</a:t>
            </a:r>
            <a:r>
              <a:rPr kumimoji="1" lang="zh-CN" altLang="en-US" dirty="0"/>
              <a:t>的工具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F7977C9-282E-7F49-89EA-B42AFE173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" altLang="zh-TW" dirty="0"/>
              <a:t>sudo apt install gcc-4.8 g++-4.8</a:t>
            </a:r>
            <a:r>
              <a:rPr kumimoji="1" lang="zh-TW" altLang="en-US" dirty="0"/>
              <a:t> </a:t>
            </a:r>
            <a:r>
              <a:rPr kumimoji="1" lang="en-US" altLang="zh-TW" dirty="0"/>
              <a:t>(</a:t>
            </a:r>
            <a:r>
              <a:rPr kumimoji="1" lang="zh-TW" altLang="en-US" dirty="0"/>
              <a:t>一定要</a:t>
            </a:r>
            <a:r>
              <a:rPr kumimoji="1" lang="en-US" altLang="zh-TW" dirty="0"/>
              <a:t>4.8)</a:t>
            </a:r>
            <a:endParaRPr kumimoji="1" lang="en" altLang="zh-TW" dirty="0"/>
          </a:p>
          <a:p>
            <a:r>
              <a:rPr lang="en" altLang="zh-TW" dirty="0" err="1"/>
              <a:t>sudo</a:t>
            </a:r>
            <a:r>
              <a:rPr lang="en" altLang="zh-TW" dirty="0"/>
              <a:t> update-alternatives --install /</a:t>
            </a:r>
            <a:r>
              <a:rPr lang="en" altLang="zh-TW" dirty="0" err="1"/>
              <a:t>usr</a:t>
            </a:r>
            <a:r>
              <a:rPr lang="en" altLang="zh-TW" dirty="0"/>
              <a:t>/bin/</a:t>
            </a:r>
            <a:r>
              <a:rPr lang="en" altLang="zh-TW" dirty="0" err="1"/>
              <a:t>gcc</a:t>
            </a:r>
            <a:r>
              <a:rPr lang="en" altLang="zh-TW" dirty="0"/>
              <a:t> </a:t>
            </a:r>
            <a:r>
              <a:rPr lang="en" altLang="zh-TW" dirty="0" err="1"/>
              <a:t>gcc</a:t>
            </a:r>
            <a:r>
              <a:rPr lang="en" altLang="zh-TW" dirty="0"/>
              <a:t> /</a:t>
            </a:r>
            <a:r>
              <a:rPr lang="en" altLang="zh-TW" dirty="0" err="1"/>
              <a:t>usr</a:t>
            </a:r>
            <a:r>
              <a:rPr lang="en" altLang="zh-TW" dirty="0"/>
              <a:t>/bin/gcc-8 800 --slave /</a:t>
            </a:r>
            <a:r>
              <a:rPr lang="en" altLang="zh-TW" dirty="0" err="1"/>
              <a:t>usr</a:t>
            </a:r>
            <a:r>
              <a:rPr lang="en" altLang="zh-TW" dirty="0"/>
              <a:t>/bin/g++ g++ /</a:t>
            </a:r>
            <a:r>
              <a:rPr lang="en" altLang="zh-TW" dirty="0" err="1"/>
              <a:t>usr</a:t>
            </a:r>
            <a:r>
              <a:rPr lang="en" altLang="zh-TW" dirty="0"/>
              <a:t>/bin/g++-8 </a:t>
            </a:r>
          </a:p>
          <a:p>
            <a:pPr lvl="1"/>
            <a:r>
              <a:rPr lang="zh-CN" altLang="en-US" dirty="0"/>
              <a:t>告訴</a:t>
            </a:r>
            <a:r>
              <a:rPr lang="en-US" altLang="zh-CN" dirty="0"/>
              <a:t>Ubuntu</a:t>
            </a:r>
            <a:r>
              <a:rPr lang="zh-CN" altLang="en-US" dirty="0"/>
              <a:t>我們系統內有</a:t>
            </a:r>
            <a:r>
              <a:rPr lang="en-US" altLang="zh-CN" dirty="0"/>
              <a:t>gcc-8</a:t>
            </a:r>
            <a:endParaRPr lang="en" altLang="zh-TW" dirty="0"/>
          </a:p>
          <a:p>
            <a:r>
              <a:rPr lang="en" altLang="zh-TW" dirty="0" err="1"/>
              <a:t>sudo</a:t>
            </a:r>
            <a:r>
              <a:rPr lang="en" altLang="zh-TW" dirty="0"/>
              <a:t> update-alternatives --install /</a:t>
            </a:r>
            <a:r>
              <a:rPr lang="en" altLang="zh-TW" dirty="0" err="1"/>
              <a:t>usr</a:t>
            </a:r>
            <a:r>
              <a:rPr lang="en" altLang="zh-TW" dirty="0"/>
              <a:t>/bin/</a:t>
            </a:r>
            <a:r>
              <a:rPr lang="en" altLang="zh-TW" dirty="0" err="1"/>
              <a:t>gcc</a:t>
            </a:r>
            <a:r>
              <a:rPr lang="en" altLang="zh-TW" dirty="0"/>
              <a:t> </a:t>
            </a:r>
            <a:r>
              <a:rPr lang="en" altLang="zh-TW" dirty="0" err="1"/>
              <a:t>gcc</a:t>
            </a:r>
            <a:r>
              <a:rPr lang="en" altLang="zh-TW" dirty="0"/>
              <a:t> /</a:t>
            </a:r>
            <a:r>
              <a:rPr lang="en" altLang="zh-TW" dirty="0" err="1"/>
              <a:t>usr</a:t>
            </a:r>
            <a:r>
              <a:rPr lang="en" altLang="zh-TW" dirty="0"/>
              <a:t>/bin/</a:t>
            </a:r>
            <a:r>
              <a:rPr lang="en" altLang="zh-TW" dirty="0" err="1"/>
              <a:t>gcc</a:t>
            </a:r>
            <a:r>
              <a:rPr lang="en" altLang="zh-TW" dirty="0"/>
              <a:t>-</a:t>
            </a:r>
            <a:r>
              <a:rPr lang="en-US" altLang="zh-TW" dirty="0"/>
              <a:t>4.8</a:t>
            </a:r>
            <a:r>
              <a:rPr lang="en" altLang="zh-TW" dirty="0"/>
              <a:t> 480 --slave /</a:t>
            </a:r>
            <a:r>
              <a:rPr lang="en" altLang="zh-TW" dirty="0" err="1"/>
              <a:t>usr</a:t>
            </a:r>
            <a:r>
              <a:rPr lang="en" altLang="zh-TW" dirty="0"/>
              <a:t>/bin/g++ g++ /</a:t>
            </a:r>
            <a:r>
              <a:rPr lang="en" altLang="zh-TW" dirty="0" err="1"/>
              <a:t>usr</a:t>
            </a:r>
            <a:r>
              <a:rPr lang="en" altLang="zh-TW" dirty="0"/>
              <a:t>/bin/g++-4.8</a:t>
            </a:r>
          </a:p>
          <a:p>
            <a:pPr lvl="1"/>
            <a:r>
              <a:rPr lang="zh-CN" altLang="en-US" dirty="0"/>
              <a:t>告訴</a:t>
            </a:r>
            <a:r>
              <a:rPr lang="en-US" altLang="zh-CN" dirty="0"/>
              <a:t>Ubuntu</a:t>
            </a:r>
            <a:r>
              <a:rPr lang="zh-CN" altLang="en-US" dirty="0"/>
              <a:t>我們系統內有</a:t>
            </a:r>
            <a:r>
              <a:rPr lang="en-US" altLang="zh-CN" dirty="0"/>
              <a:t>gcc-4.8</a:t>
            </a:r>
            <a:endParaRPr lang="en" altLang="zh-CN" dirty="0"/>
          </a:p>
          <a:p>
            <a:r>
              <a:rPr lang="en" altLang="zh-TW" dirty="0" err="1"/>
              <a:t>sudo</a:t>
            </a:r>
            <a:r>
              <a:rPr lang="en" altLang="zh-TW" dirty="0"/>
              <a:t> update-alternatives --config </a:t>
            </a:r>
            <a:r>
              <a:rPr lang="en" altLang="zh-TW" dirty="0" err="1"/>
              <a:t>gcc</a:t>
            </a:r>
            <a:endParaRPr lang="en" altLang="zh-TW" dirty="0"/>
          </a:p>
          <a:p>
            <a:pPr lvl="1"/>
            <a:r>
              <a:rPr lang="zh-CN" altLang="en-US" dirty="0"/>
              <a:t>可以切換要使用的</a:t>
            </a:r>
            <a:r>
              <a:rPr lang="en-US" altLang="zh-CN" dirty="0" err="1"/>
              <a:t>gcc</a:t>
            </a:r>
            <a:r>
              <a:rPr lang="zh-CN" altLang="en-US" dirty="0"/>
              <a:t>版本，如果編譯</a:t>
            </a:r>
            <a:r>
              <a:rPr lang="en-US" altLang="zh-CN" dirty="0"/>
              <a:t>kernel 4.0</a:t>
            </a:r>
            <a:r>
              <a:rPr lang="zh-CN" altLang="en-US" dirty="0"/>
              <a:t>必須使用</a:t>
            </a:r>
            <a:r>
              <a:rPr lang="en-US" altLang="zh-CN" dirty="0"/>
              <a:t>gcc-4.8</a:t>
            </a:r>
          </a:p>
          <a:p>
            <a:pPr lvl="1"/>
            <a:r>
              <a:rPr lang="en" altLang="zh-TW" dirty="0">
                <a:hlinkClick r:id="rId2"/>
              </a:rPr>
              <a:t>https://askubuntu.com/questions/1028601/install-gcc-8-only-on-ubuntu-18-04</a:t>
            </a:r>
            <a:br>
              <a:rPr lang="en" altLang="zh-TW" dirty="0"/>
            </a:b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60898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59BB4CB-C397-2B4F-909C-E69BC2C93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安裝編譯</a:t>
            </a:r>
            <a:r>
              <a:rPr kumimoji="1" lang="en-US" altLang="zh-CN" dirty="0"/>
              <a:t>kernel</a:t>
            </a:r>
            <a:r>
              <a:rPr kumimoji="1" lang="zh-CN" altLang="en-US" dirty="0"/>
              <a:t>的工具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FF8F508-128F-D547-A805-025612737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TW" dirty="0" err="1"/>
              <a:t>sudo</a:t>
            </a:r>
            <a:r>
              <a:rPr lang="en" altLang="zh-TW" dirty="0"/>
              <a:t> apt-get install -y </a:t>
            </a:r>
            <a:r>
              <a:rPr lang="en" altLang="zh-TW" dirty="0" err="1"/>
              <a:t>fakeroot</a:t>
            </a:r>
            <a:r>
              <a:rPr lang="en" altLang="zh-TW" dirty="0"/>
              <a:t> kernel-package </a:t>
            </a:r>
            <a:r>
              <a:rPr lang="en" altLang="zh-TW" dirty="0" err="1"/>
              <a:t>linux</a:t>
            </a:r>
            <a:r>
              <a:rPr lang="en" altLang="zh-TW" dirty="0"/>
              <a:t>-source </a:t>
            </a:r>
            <a:r>
              <a:rPr lang="en" altLang="zh-TW" dirty="0" err="1"/>
              <a:t>uboot-mkimage</a:t>
            </a:r>
            <a:r>
              <a:rPr lang="en" altLang="zh-TW" dirty="0"/>
              <a:t> </a:t>
            </a:r>
            <a:r>
              <a:rPr lang="en" altLang="zh-TW" dirty="0" err="1"/>
              <a:t>gcc</a:t>
            </a:r>
            <a:r>
              <a:rPr lang="en" altLang="zh-TW" dirty="0"/>
              <a:t> libc6-dev </a:t>
            </a:r>
            <a:r>
              <a:rPr lang="en" altLang="zh-TW" dirty="0" err="1"/>
              <a:t>binutils</a:t>
            </a:r>
            <a:r>
              <a:rPr lang="en" altLang="zh-TW" dirty="0"/>
              <a:t>-dev make bin86 module-</a:t>
            </a:r>
            <a:r>
              <a:rPr lang="en" altLang="zh-TW" dirty="0" err="1"/>
              <a:t>init</a:t>
            </a:r>
            <a:r>
              <a:rPr lang="en" altLang="zh-TW" dirty="0"/>
              <a:t>-tools build-essential </a:t>
            </a:r>
          </a:p>
          <a:p>
            <a:r>
              <a:rPr kumimoji="1" lang="zh-CN" altLang="en-US" dirty="0"/>
              <a:t>不要問我為什麼要安裝上面上面的東西，因為我是看下面網址的</a:t>
            </a:r>
            <a:endParaRPr kumimoji="1" lang="en-US" altLang="zh-CN" dirty="0"/>
          </a:p>
          <a:p>
            <a:pPr lvl="1"/>
            <a:r>
              <a:rPr lang="en" altLang="zh-TW" dirty="0">
                <a:hlinkClick r:id="rId2"/>
              </a:rPr>
              <a:t>https://askubuntu.com/questions/1098303/ubuntu-18-04-kernel-build-frustration</a:t>
            </a:r>
            <a:endParaRPr lang="en" altLang="zh-TW" dirty="0"/>
          </a:p>
          <a:p>
            <a:pPr lvl="1"/>
            <a:r>
              <a:rPr kumimoji="1" lang="zh-CN" altLang="en-US" dirty="0"/>
              <a:t>如果還是不行，繼續</a:t>
            </a:r>
            <a:r>
              <a:rPr kumimoji="1" lang="en-US" altLang="zh-CN" dirty="0"/>
              <a:t>google</a:t>
            </a:r>
            <a:r>
              <a:rPr kumimoji="1" lang="zh-CN" altLang="en-US" dirty="0"/>
              <a:t>，不斷的安裝缺少的工具組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28525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EBAE67-F296-D14D-B8EF-B5167C1FA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下載</a:t>
            </a:r>
            <a:r>
              <a:rPr kumimoji="1" lang="en-US" altLang="zh-TW" dirty="0"/>
              <a:t>Linux </a:t>
            </a:r>
            <a:r>
              <a:rPr kumimoji="1" lang="en-US" altLang="zh-TW" dirty="0" err="1"/>
              <a:t>kenrel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BD9BB06-9276-AA43-AA1A-03F60AD97D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請使用指定版本的</a:t>
            </a:r>
            <a:r>
              <a:rPr kumimoji="1" lang="en-US" altLang="zh-TW" dirty="0"/>
              <a:t>Linux kernel</a:t>
            </a:r>
          </a:p>
          <a:p>
            <a:pPr lvl="1"/>
            <a:r>
              <a:rPr kumimoji="1" lang="zh-CN" altLang="en-US" dirty="0"/>
              <a:t>核心版版是：</a:t>
            </a:r>
            <a:r>
              <a:rPr kumimoji="1" lang="en-US" altLang="zh-CN" dirty="0"/>
              <a:t>4.0</a:t>
            </a:r>
            <a:r>
              <a:rPr kumimoji="1" lang="zh-CN" altLang="en-US" dirty="0"/>
              <a:t>，由「笨叔叔」修改過，主要的修改在於「</a:t>
            </a:r>
            <a:r>
              <a:rPr kumimoji="1" lang="en-US" altLang="zh-CN" dirty="0"/>
              <a:t>-O0</a:t>
            </a:r>
            <a:r>
              <a:rPr kumimoji="1" lang="zh-CN" altLang="en-US" dirty="0"/>
              <a:t>」因此可以進行完整的除錯</a:t>
            </a:r>
            <a:r>
              <a:rPr kumimoji="1" lang="en-US" altLang="zh-CN" dirty="0"/>
              <a:t>(-O3 </a:t>
            </a:r>
            <a:r>
              <a:rPr kumimoji="1" lang="zh-TW" altLang="en-US" dirty="0"/>
              <a:t>會用到向量指令集 </a:t>
            </a:r>
            <a:r>
              <a:rPr kumimoji="1" lang="en-US" altLang="zh-TW" dirty="0" err="1"/>
              <a:t>ct-sw</a:t>
            </a:r>
            <a:r>
              <a:rPr kumimoji="1" lang="zh-TW" altLang="en-US" dirty="0"/>
              <a:t>比較慢 </a:t>
            </a:r>
            <a:r>
              <a:rPr kumimoji="1" lang="en-US" altLang="zh-TW" dirty="0"/>
              <a:t>-O2</a:t>
            </a:r>
            <a:r>
              <a:rPr kumimoji="1" lang="zh-TW" altLang="en-US" dirty="0"/>
              <a:t>一般用 </a:t>
            </a:r>
            <a:endParaRPr kumimoji="1" lang="en-US" altLang="zh-TW" dirty="0"/>
          </a:p>
          <a:p>
            <a:pPr marL="457200" lvl="1" indent="0">
              <a:buNone/>
            </a:pPr>
            <a:r>
              <a:rPr kumimoji="1" lang="zh-TW" altLang="en-US" dirty="0"/>
              <a:t> </a:t>
            </a:r>
            <a:r>
              <a:rPr kumimoji="1" lang="en-US" altLang="zh-TW" dirty="0"/>
              <a:t>–O0</a:t>
            </a:r>
            <a:r>
              <a:rPr kumimoji="1" lang="zh-TW" altLang="en-US" dirty="0"/>
              <a:t> 指令不會上下做對調 </a:t>
            </a:r>
            <a:r>
              <a:rPr kumimoji="1" lang="en-US" altLang="zh-CN" dirty="0"/>
              <a:t>)</a:t>
            </a:r>
          </a:p>
          <a:p>
            <a:pPr lvl="1"/>
            <a:r>
              <a:rPr kumimoji="1" lang="zh-CN" altLang="en-US" dirty="0"/>
              <a:t>推薦書籍：</a:t>
            </a:r>
            <a:r>
              <a:rPr lang="en" altLang="zh-TW" dirty="0">
                <a:hlinkClick r:id="rId2"/>
              </a:rPr>
              <a:t>https://www.tenlong.com.tw/products/9787115465023</a:t>
            </a:r>
            <a:endParaRPr lang="en" altLang="zh-TW" dirty="0"/>
          </a:p>
          <a:p>
            <a:r>
              <a:rPr lang="en" altLang="zh-TW" dirty="0">
                <a:hlinkClick r:id="rId3"/>
              </a:rPr>
              <a:t>https://github.com/shiwulo/osdi</a:t>
            </a:r>
            <a:endParaRPr kumimoji="1" lang="en-US" altLang="zh-TW" dirty="0"/>
          </a:p>
          <a:p>
            <a:pPr lvl="1"/>
            <a:r>
              <a:rPr lang="zh-CN" altLang="en-US" dirty="0"/>
              <a:t>請從上面網址下載</a:t>
            </a:r>
            <a:endParaRPr lang="en-US" altLang="zh-CN" dirty="0"/>
          </a:p>
          <a:p>
            <a:pPr lvl="1"/>
            <a:r>
              <a:rPr lang="zh-CN" altLang="en-US" dirty="0"/>
              <a:t>強烈建議使用：</a:t>
            </a:r>
            <a:r>
              <a:rPr lang="en-US" altLang="zh-CN" dirty="0"/>
              <a:t>git clone </a:t>
            </a:r>
            <a:r>
              <a:rPr lang="en" altLang="zh-CN" dirty="0"/>
              <a:t>git@github.com:</a:t>
            </a:r>
            <a:r>
              <a:rPr lang="en-US" altLang="zh-CN" dirty="0"/>
              <a:t> </a:t>
            </a:r>
            <a:r>
              <a:rPr lang="en-US" altLang="zh-CN" dirty="0" err="1"/>
              <a:t>shiwulo</a:t>
            </a:r>
            <a:r>
              <a:rPr lang="en-US" altLang="zh-CN" dirty="0"/>
              <a:t>/osdi2019</a:t>
            </a:r>
            <a:r>
              <a:rPr lang="en" altLang="zh-CN" dirty="0"/>
              <a:t>.git</a:t>
            </a:r>
            <a:r>
              <a:rPr lang="en-US" altLang="zh-CN" dirty="0"/>
              <a:t>ignore</a:t>
            </a:r>
          </a:p>
        </p:txBody>
      </p:sp>
    </p:spTree>
    <p:extLst>
      <p:ext uri="{BB962C8B-B14F-4D97-AF65-F5344CB8AC3E}">
        <p14:creationId xmlns:p14="http://schemas.microsoft.com/office/powerpoint/2010/main" val="232950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BF4CC0-BADD-2544-938A-B7437246E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先確認檔案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C6EF3DB-87B4-1842-98C9-DB0FA614F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" altLang="zh-TW" dirty="0" err="1"/>
              <a:t>crw</a:t>
            </a:r>
            <a:r>
              <a:rPr kumimoji="1" lang="en" altLang="zh-TW" dirty="0"/>
              <a:t>-r--r-- 1 root   root   5, 1 Jul 29 18:32 console</a:t>
            </a:r>
          </a:p>
          <a:p>
            <a:pPr marL="0" indent="0">
              <a:buNone/>
            </a:pPr>
            <a:r>
              <a:rPr kumimoji="1" lang="en" altLang="zh-TW" dirty="0"/>
              <a:t>ubuntu@oslab:~/osdi/kernel-4.0/linux-4.0/_install_x86/dev$</a:t>
            </a:r>
          </a:p>
          <a:p>
            <a:pPr marL="0" indent="0">
              <a:buNone/>
            </a:pPr>
            <a:r>
              <a:rPr kumimoji="1" lang="zh-TW" altLang="en-US" dirty="0">
                <a:solidFill>
                  <a:srgbClr val="FFFC00"/>
                </a:solidFill>
              </a:rPr>
              <a:t>看看上面這個檔的「裝置號碼」是否正確，應該要是「</a:t>
            </a:r>
            <a:r>
              <a:rPr kumimoji="1" lang="en-US" altLang="zh-TW" dirty="0">
                <a:solidFill>
                  <a:srgbClr val="FFFC00"/>
                </a:solidFill>
              </a:rPr>
              <a:t>5(major), 1(minor)</a:t>
            </a:r>
            <a:r>
              <a:rPr kumimoji="1" lang="zh-TW" altLang="en-US" dirty="0">
                <a:solidFill>
                  <a:srgbClr val="FFFC00"/>
                </a:solidFill>
              </a:rPr>
              <a:t>」，如果不是，使用</a:t>
            </a:r>
            <a:r>
              <a:rPr kumimoji="1" lang="en-US" altLang="zh-TW" dirty="0" err="1">
                <a:solidFill>
                  <a:srgbClr val="FFFC00"/>
                </a:solidFill>
              </a:rPr>
              <a:t>mknode</a:t>
            </a:r>
            <a:r>
              <a:rPr kumimoji="1" lang="zh-CN" altLang="en-US" dirty="0">
                <a:solidFill>
                  <a:srgbClr val="FFFC00"/>
                </a:solidFill>
              </a:rPr>
              <a:t>產生</a:t>
            </a:r>
            <a:endParaRPr kumimoji="1" lang="zh-TW" altLang="en-US" dirty="0">
              <a:solidFill>
                <a:srgbClr val="FFFC00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9E19105-CD48-BF41-95F9-86E20221560A}"/>
              </a:ext>
            </a:extLst>
          </p:cNvPr>
          <p:cNvSpPr/>
          <p:nvPr/>
        </p:nvSpPr>
        <p:spPr>
          <a:xfrm>
            <a:off x="5201055" y="6211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" altLang="zh-TW" dirty="0">
                <a:hlinkClick r:id="rId2"/>
              </a:rPr>
              <a:t>http://www.linuxfromscratch.org/lfs/view/6.1/chapter06/devices.html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99815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3363</TotalTime>
  <Words>1386</Words>
  <Application>Microsoft Office PowerPoint</Application>
  <PresentationFormat>寬螢幕</PresentationFormat>
  <Paragraphs>141</Paragraphs>
  <Slides>26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26</vt:i4>
      </vt:variant>
    </vt:vector>
  </HeadingPairs>
  <TitlesOfParts>
    <vt:vector size="35" baseType="lpstr">
      <vt:lpstr>Microsoft JhengHei Light</vt:lpstr>
      <vt:lpstr>Microsoft JhengHei UI</vt:lpstr>
      <vt:lpstr>Microsoft YaHei Light</vt:lpstr>
      <vt:lpstr>NotoMono Nerd Font Mono Book</vt:lpstr>
      <vt:lpstr>PingFang TC Thin</vt:lpstr>
      <vt:lpstr>黑体</vt:lpstr>
      <vt:lpstr>微軟正黑體</vt:lpstr>
      <vt:lpstr>Arial</vt:lpstr>
      <vt:lpstr>Office 佈景主題</vt:lpstr>
      <vt:lpstr>作業四： 設定Linux kernel的 除錯環境</vt:lpstr>
      <vt:lpstr>前言：</vt:lpstr>
      <vt:lpstr>前言：</vt:lpstr>
      <vt:lpstr>作業目標</vt:lpstr>
      <vt:lpstr>安裝開發工具</vt:lpstr>
      <vt:lpstr>安裝編譯kernel的工具</vt:lpstr>
      <vt:lpstr>安裝編譯kernel的工具</vt:lpstr>
      <vt:lpstr>下載Linux kenrel</vt:lpstr>
      <vt:lpstr>先確認檔案</vt:lpstr>
      <vt:lpstr>kernel-4.0/linux-4.0/_install_x86/bin</vt:lpstr>
      <vt:lpstr>編譯Linux kernel</vt:lpstr>
      <vt:lpstr>安裝qemu</vt:lpstr>
      <vt:lpstr>試著執行看看</vt:lpstr>
      <vt:lpstr>PowerPoint 簡報</vt:lpstr>
      <vt:lpstr>~/osdi/kernel-4.0/sharedFolder/makfile</vt:lpstr>
      <vt:lpstr>開始除錯</vt:lpstr>
      <vt:lpstr>設定eclipse</vt:lpstr>
      <vt:lpstr>設定eclipse</vt:lpstr>
      <vt:lpstr>設定eclipse</vt:lpstr>
      <vt:lpstr>設定eclipse</vt:lpstr>
      <vt:lpstr>設定eclipse</vt:lpstr>
      <vt:lpstr>設定eclipse</vt:lpstr>
      <vt:lpstr>設定eclipse</vt:lpstr>
      <vt:lpstr>開始對Linux kernel進行追蹤</vt:lpstr>
      <vt:lpstr>homework</vt:lpstr>
      <vt:lpstr>作業的提示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獨孤派作業系統 main memory</dc:title>
  <dc:creator>習五 羅</dc:creator>
  <cp:lastModifiedBy>User</cp:lastModifiedBy>
  <cp:revision>71</cp:revision>
  <dcterms:created xsi:type="dcterms:W3CDTF">2018-12-19T10:35:55Z</dcterms:created>
  <dcterms:modified xsi:type="dcterms:W3CDTF">2019-11-20T14:19:33Z</dcterms:modified>
</cp:coreProperties>
</file>